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46"/>
  </p:notesMasterIdLst>
  <p:handoutMasterIdLst>
    <p:handoutMasterId r:id="rId47"/>
  </p:handoutMasterIdLst>
  <p:sldIdLst>
    <p:sldId id="256" r:id="rId2"/>
    <p:sldId id="257" r:id="rId3"/>
    <p:sldId id="327" r:id="rId4"/>
    <p:sldId id="358" r:id="rId5"/>
    <p:sldId id="299" r:id="rId6"/>
    <p:sldId id="333" r:id="rId7"/>
    <p:sldId id="342" r:id="rId8"/>
    <p:sldId id="377" r:id="rId9"/>
    <p:sldId id="387" r:id="rId10"/>
    <p:sldId id="391" r:id="rId11"/>
    <p:sldId id="388" r:id="rId12"/>
    <p:sldId id="359" r:id="rId13"/>
    <p:sldId id="338" r:id="rId14"/>
    <p:sldId id="309" r:id="rId15"/>
    <p:sldId id="347" r:id="rId16"/>
    <p:sldId id="343" r:id="rId17"/>
    <p:sldId id="353" r:id="rId18"/>
    <p:sldId id="370" r:id="rId19"/>
    <p:sldId id="344" r:id="rId20"/>
    <p:sldId id="356" r:id="rId21"/>
    <p:sldId id="395" r:id="rId22"/>
    <p:sldId id="352" r:id="rId23"/>
    <p:sldId id="376" r:id="rId24"/>
    <p:sldId id="371" r:id="rId25"/>
    <p:sldId id="306" r:id="rId26"/>
    <p:sldId id="282" r:id="rId27"/>
    <p:sldId id="380" r:id="rId28"/>
    <p:sldId id="283" r:id="rId29"/>
    <p:sldId id="363" r:id="rId30"/>
    <p:sldId id="366" r:id="rId31"/>
    <p:sldId id="303" r:id="rId32"/>
    <p:sldId id="390" r:id="rId33"/>
    <p:sldId id="302" r:id="rId34"/>
    <p:sldId id="368" r:id="rId35"/>
    <p:sldId id="285" r:id="rId36"/>
    <p:sldId id="381" r:id="rId37"/>
    <p:sldId id="386" r:id="rId38"/>
    <p:sldId id="291" r:id="rId39"/>
    <p:sldId id="289" r:id="rId40"/>
    <p:sldId id="294" r:id="rId41"/>
    <p:sldId id="293" r:id="rId42"/>
    <p:sldId id="385" r:id="rId43"/>
    <p:sldId id="325" r:id="rId44"/>
    <p:sldId id="396" r:id="rId45"/>
  </p:sldIdLst>
  <p:sldSz cx="12192000" cy="6858000"/>
  <p:notesSz cx="7077075" cy="93694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94095" autoAdjust="0"/>
  </p:normalViewPr>
  <p:slideViewPr>
    <p:cSldViewPr snapToGrid="0">
      <p:cViewPr varScale="1">
        <p:scale>
          <a:sx n="66" d="100"/>
          <a:sy n="66" d="100"/>
        </p:scale>
        <p:origin x="620" y="40"/>
      </p:cViewPr>
      <p:guideLst/>
    </p:cSldViewPr>
  </p:slideViewPr>
  <p:outlineViewPr>
    <p:cViewPr>
      <p:scale>
        <a:sx n="33" d="100"/>
        <a:sy n="33" d="100"/>
      </p:scale>
      <p:origin x="0" y="-2428"/>
    </p:cViewPr>
  </p:outlin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70098"/>
          </a:xfrm>
          <a:prstGeom prst="rect">
            <a:avLst/>
          </a:prstGeom>
        </p:spPr>
        <p:txBody>
          <a:bodyPr vert="horz" lIns="93973" tIns="46986" rIns="93973" bIns="46986" rtlCol="0"/>
          <a:lstStyle>
            <a:lvl1pPr algn="l">
              <a:defRPr sz="1200"/>
            </a:lvl1pPr>
          </a:lstStyle>
          <a:p>
            <a:endParaRPr lang="en-US" dirty="0"/>
          </a:p>
        </p:txBody>
      </p:sp>
      <p:sp>
        <p:nvSpPr>
          <p:cNvPr id="3" name="Date Placeholder 2"/>
          <p:cNvSpPr>
            <a:spLocks noGrp="1"/>
          </p:cNvSpPr>
          <p:nvPr>
            <p:ph type="dt" sz="quarter" idx="1"/>
          </p:nvPr>
        </p:nvSpPr>
        <p:spPr>
          <a:xfrm>
            <a:off x="4008705" y="0"/>
            <a:ext cx="3066733" cy="470098"/>
          </a:xfrm>
          <a:prstGeom prst="rect">
            <a:avLst/>
          </a:prstGeom>
        </p:spPr>
        <p:txBody>
          <a:bodyPr vert="horz" lIns="93973" tIns="46986" rIns="93973" bIns="46986" rtlCol="0"/>
          <a:lstStyle>
            <a:lvl1pPr algn="r">
              <a:defRPr sz="1200"/>
            </a:lvl1pPr>
          </a:lstStyle>
          <a:p>
            <a:fld id="{6155610D-F7D6-4424-A363-7493CC676B12}" type="datetimeFigureOut">
              <a:rPr lang="en-US" smtClean="0"/>
              <a:t>10/22/2017</a:t>
            </a:fld>
            <a:endParaRPr lang="en-US" dirty="0"/>
          </a:p>
        </p:txBody>
      </p:sp>
      <p:sp>
        <p:nvSpPr>
          <p:cNvPr id="4" name="Footer Placeholder 3"/>
          <p:cNvSpPr>
            <a:spLocks noGrp="1"/>
          </p:cNvSpPr>
          <p:nvPr>
            <p:ph type="ftr" sz="quarter" idx="2"/>
          </p:nvPr>
        </p:nvSpPr>
        <p:spPr>
          <a:xfrm>
            <a:off x="0" y="8899328"/>
            <a:ext cx="3066733" cy="470097"/>
          </a:xfrm>
          <a:prstGeom prst="rect">
            <a:avLst/>
          </a:prstGeom>
        </p:spPr>
        <p:txBody>
          <a:bodyPr vert="horz" lIns="93973" tIns="46986" rIns="93973" bIns="46986"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705" y="8899328"/>
            <a:ext cx="3066733" cy="470097"/>
          </a:xfrm>
          <a:prstGeom prst="rect">
            <a:avLst/>
          </a:prstGeom>
        </p:spPr>
        <p:txBody>
          <a:bodyPr vert="horz" lIns="93973" tIns="46986" rIns="93973" bIns="46986" rtlCol="0" anchor="b"/>
          <a:lstStyle>
            <a:lvl1pPr algn="r">
              <a:defRPr sz="1200"/>
            </a:lvl1pPr>
          </a:lstStyle>
          <a:p>
            <a:fld id="{C8F172CC-F75D-4608-A8D2-A689FCF0F962}" type="slidenum">
              <a:rPr lang="en-US" smtClean="0"/>
              <a:t>‹#›</a:t>
            </a:fld>
            <a:endParaRPr lang="en-US" dirty="0"/>
          </a:p>
        </p:txBody>
      </p:sp>
    </p:spTree>
    <p:extLst>
      <p:ext uri="{BB962C8B-B14F-4D97-AF65-F5344CB8AC3E}">
        <p14:creationId xmlns:p14="http://schemas.microsoft.com/office/powerpoint/2010/main" val="13607919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70098"/>
          </a:xfrm>
          <a:prstGeom prst="rect">
            <a:avLst/>
          </a:prstGeom>
        </p:spPr>
        <p:txBody>
          <a:bodyPr vert="horz" lIns="93973" tIns="46986" rIns="93973" bIns="46986" rtlCol="0"/>
          <a:lstStyle>
            <a:lvl1pPr algn="l">
              <a:defRPr sz="1200"/>
            </a:lvl1pPr>
          </a:lstStyle>
          <a:p>
            <a:endParaRPr lang="en-US" dirty="0"/>
          </a:p>
        </p:txBody>
      </p:sp>
      <p:sp>
        <p:nvSpPr>
          <p:cNvPr id="3" name="Date Placeholder 2"/>
          <p:cNvSpPr>
            <a:spLocks noGrp="1"/>
          </p:cNvSpPr>
          <p:nvPr>
            <p:ph type="dt" idx="1"/>
          </p:nvPr>
        </p:nvSpPr>
        <p:spPr>
          <a:xfrm>
            <a:off x="4008705" y="0"/>
            <a:ext cx="3066733" cy="470098"/>
          </a:xfrm>
          <a:prstGeom prst="rect">
            <a:avLst/>
          </a:prstGeom>
        </p:spPr>
        <p:txBody>
          <a:bodyPr vert="horz" lIns="93973" tIns="46986" rIns="93973" bIns="46986" rtlCol="0"/>
          <a:lstStyle>
            <a:lvl1pPr algn="r">
              <a:defRPr sz="1200"/>
            </a:lvl1pPr>
          </a:lstStyle>
          <a:p>
            <a:fld id="{DA6E0722-CEAE-4039-AC0D-5797BF818D9A}" type="datetimeFigureOut">
              <a:rPr lang="en-US" smtClean="0"/>
              <a:t>10/22/2017</a:t>
            </a:fld>
            <a:endParaRPr lang="en-US" dirty="0"/>
          </a:p>
        </p:txBody>
      </p:sp>
      <p:sp>
        <p:nvSpPr>
          <p:cNvPr id="4" name="Slide Image Placeholder 3"/>
          <p:cNvSpPr>
            <a:spLocks noGrp="1" noRot="1" noChangeAspect="1"/>
          </p:cNvSpPr>
          <p:nvPr>
            <p:ph type="sldImg" idx="2"/>
          </p:nvPr>
        </p:nvSpPr>
        <p:spPr>
          <a:xfrm>
            <a:off x="727075" y="1171575"/>
            <a:ext cx="5622925" cy="3162300"/>
          </a:xfrm>
          <a:prstGeom prst="rect">
            <a:avLst/>
          </a:prstGeom>
          <a:noFill/>
          <a:ln w="12700">
            <a:solidFill>
              <a:prstClr val="black"/>
            </a:solidFill>
          </a:ln>
        </p:spPr>
        <p:txBody>
          <a:bodyPr vert="horz" lIns="93973" tIns="46986" rIns="93973" bIns="46986" rtlCol="0" anchor="ctr"/>
          <a:lstStyle/>
          <a:p>
            <a:endParaRPr lang="en-US" dirty="0"/>
          </a:p>
        </p:txBody>
      </p:sp>
      <p:sp>
        <p:nvSpPr>
          <p:cNvPr id="5" name="Notes Placeholder 4"/>
          <p:cNvSpPr>
            <a:spLocks noGrp="1"/>
          </p:cNvSpPr>
          <p:nvPr>
            <p:ph type="body" sz="quarter" idx="3"/>
          </p:nvPr>
        </p:nvSpPr>
        <p:spPr>
          <a:xfrm>
            <a:off x="707708" y="4509036"/>
            <a:ext cx="5661660" cy="3689211"/>
          </a:xfrm>
          <a:prstGeom prst="rect">
            <a:avLst/>
          </a:prstGeom>
        </p:spPr>
        <p:txBody>
          <a:bodyPr vert="horz" lIns="93973" tIns="46986" rIns="93973" bIns="469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9328"/>
            <a:ext cx="3066733" cy="470097"/>
          </a:xfrm>
          <a:prstGeom prst="rect">
            <a:avLst/>
          </a:prstGeom>
        </p:spPr>
        <p:txBody>
          <a:bodyPr vert="horz" lIns="93973" tIns="46986" rIns="93973" bIns="469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9328"/>
            <a:ext cx="3066733" cy="470097"/>
          </a:xfrm>
          <a:prstGeom prst="rect">
            <a:avLst/>
          </a:prstGeom>
        </p:spPr>
        <p:txBody>
          <a:bodyPr vert="horz" lIns="93973" tIns="46986" rIns="93973" bIns="46986" rtlCol="0" anchor="b"/>
          <a:lstStyle>
            <a:lvl1pPr algn="r">
              <a:defRPr sz="1200"/>
            </a:lvl1pPr>
          </a:lstStyle>
          <a:p>
            <a:fld id="{24F2D026-7A39-43CA-8650-CABE4A0E1A59}" type="slidenum">
              <a:rPr lang="en-US" smtClean="0"/>
              <a:t>‹#›</a:t>
            </a:fld>
            <a:endParaRPr lang="en-US" dirty="0"/>
          </a:p>
        </p:txBody>
      </p:sp>
    </p:spTree>
    <p:extLst>
      <p:ext uri="{BB962C8B-B14F-4D97-AF65-F5344CB8AC3E}">
        <p14:creationId xmlns:p14="http://schemas.microsoft.com/office/powerpoint/2010/main" val="3462758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Eight intelligences</a:t>
            </a:r>
            <a:r>
              <a:rPr lang="en-US" baseline="0" dirty="0" smtClean="0"/>
              <a:t> are: musical – rhythmic; visual – spatial; verbal – linguistic; logical – mathematical; bodily – kinesthetic; interpersonal; intrpersonal; and naturalistic (Garder 2006)</a:t>
            </a:r>
            <a:endParaRPr lang="en-US" dirty="0"/>
          </a:p>
        </p:txBody>
      </p:sp>
      <p:sp>
        <p:nvSpPr>
          <p:cNvPr id="4" name="Slide Number Placeholder 3"/>
          <p:cNvSpPr>
            <a:spLocks noGrp="1"/>
          </p:cNvSpPr>
          <p:nvPr>
            <p:ph type="sldNum" sz="quarter" idx="10"/>
          </p:nvPr>
        </p:nvSpPr>
        <p:spPr/>
        <p:txBody>
          <a:bodyPr/>
          <a:lstStyle/>
          <a:p>
            <a:fld id="{24F2D026-7A39-43CA-8650-CABE4A0E1A59}" type="slidenum">
              <a:rPr lang="en-US" smtClean="0"/>
              <a:t>9</a:t>
            </a:fld>
            <a:endParaRPr lang="en-US" dirty="0"/>
          </a:p>
        </p:txBody>
      </p:sp>
    </p:spTree>
    <p:extLst>
      <p:ext uri="{BB962C8B-B14F-4D97-AF65-F5344CB8AC3E}">
        <p14:creationId xmlns:p14="http://schemas.microsoft.com/office/powerpoint/2010/main" val="1693232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2D026-7A39-43CA-8650-CABE4A0E1A59}" type="slidenum">
              <a:rPr lang="en-US" smtClean="0"/>
              <a:t>41</a:t>
            </a:fld>
            <a:endParaRPr lang="en-US" dirty="0"/>
          </a:p>
        </p:txBody>
      </p:sp>
    </p:spTree>
    <p:extLst>
      <p:ext uri="{BB962C8B-B14F-4D97-AF65-F5344CB8AC3E}">
        <p14:creationId xmlns:p14="http://schemas.microsoft.com/office/powerpoint/2010/main" val="22293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2D026-7A39-43CA-8650-CABE4A0E1A59}" type="slidenum">
              <a:rPr lang="en-US" smtClean="0"/>
              <a:t>43</a:t>
            </a:fld>
            <a:endParaRPr lang="en-US" dirty="0"/>
          </a:p>
        </p:txBody>
      </p:sp>
    </p:spTree>
    <p:extLst>
      <p:ext uri="{BB962C8B-B14F-4D97-AF65-F5344CB8AC3E}">
        <p14:creationId xmlns:p14="http://schemas.microsoft.com/office/powerpoint/2010/main" val="105245773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10/22/2017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10/22/2017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10/22/2017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10/22/2017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10/22/2017</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10/22/2017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10/22/2017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10/22/2017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10/22/2017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10/22/2017</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10/22/2017</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10/22/2017</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andra.odoherty@cdsbeo.on.ca"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edu.gov.on.ca/eng/literacynumeracy/inspire/research/Bennett.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sz="3200" dirty="0">
                <a:latin typeface="Californian FB" panose="0207040306080B030204" pitchFamily="18" charset="0"/>
              </a:rPr>
              <a:t>INCREASING POSITIVE VISIBILITY OF CHILDREN WITH </a:t>
            </a:r>
            <a:r>
              <a:rPr lang="en-CA" sz="3200" dirty="0" smtClean="0">
                <a:latin typeface="Californian FB" panose="0207040306080B030204" pitchFamily="18" charset="0"/>
              </a:rPr>
              <a:t>Autism spectrum disorder (ASD) IN </a:t>
            </a:r>
            <a:r>
              <a:rPr lang="en-CA" sz="3200" dirty="0">
                <a:latin typeface="Californian FB" panose="0207040306080B030204" pitchFamily="18" charset="0"/>
              </a:rPr>
              <a:t>MAINSTREAM </a:t>
            </a:r>
            <a:r>
              <a:rPr lang="en-CA" sz="3200" dirty="0" smtClean="0">
                <a:latin typeface="Californian FB" panose="0207040306080B030204" pitchFamily="18" charset="0"/>
              </a:rPr>
              <a:t>CLASSROOMS: Inclusivity through children’s literature</a:t>
            </a:r>
            <a:endParaRPr lang="en-US" sz="3200" dirty="0">
              <a:latin typeface="Californian FB" panose="0207040306080B030204" pitchFamily="18" charset="0"/>
            </a:endParaRPr>
          </a:p>
        </p:txBody>
      </p:sp>
      <p:sp>
        <p:nvSpPr>
          <p:cNvPr id="3" name="Subtitle 2"/>
          <p:cNvSpPr>
            <a:spLocks noGrp="1"/>
          </p:cNvSpPr>
          <p:nvPr>
            <p:ph type="subTitle" idx="1"/>
          </p:nvPr>
        </p:nvSpPr>
        <p:spPr>
          <a:xfrm>
            <a:off x="1069848" y="4389120"/>
            <a:ext cx="7891272" cy="1517904"/>
          </a:xfrm>
        </p:spPr>
        <p:txBody>
          <a:bodyPr>
            <a:noAutofit/>
          </a:bodyPr>
          <a:lstStyle/>
          <a:p>
            <a:r>
              <a:rPr lang="en-US" sz="2800" dirty="0" smtClean="0">
                <a:latin typeface="Californian FB" panose="0207040306080B030204" pitchFamily="18" charset="0"/>
              </a:rPr>
              <a:t>Meeting the Needs Conference</a:t>
            </a:r>
          </a:p>
          <a:p>
            <a:r>
              <a:rPr lang="en-US" sz="2800" dirty="0" smtClean="0">
                <a:solidFill>
                  <a:srgbClr val="C00000"/>
                </a:solidFill>
                <a:latin typeface="Californian FB" panose="0207040306080B030204" pitchFamily="18" charset="0"/>
                <a:hlinkClick r:id="rId2"/>
              </a:rPr>
              <a:t>sandra.odoherty@cdsbeo.on.ca</a:t>
            </a:r>
            <a:endParaRPr lang="en-US" sz="2800" dirty="0" smtClean="0">
              <a:solidFill>
                <a:srgbClr val="C00000"/>
              </a:solidFill>
              <a:latin typeface="Californian FB" panose="0207040306080B030204" pitchFamily="18" charset="0"/>
            </a:endParaRPr>
          </a:p>
          <a:p>
            <a:r>
              <a:rPr lang="en-US" sz="2800" dirty="0" smtClean="0">
                <a:latin typeface="Californian FB" panose="0207040306080B030204" pitchFamily="18" charset="0"/>
              </a:rPr>
              <a:t>October 2017</a:t>
            </a:r>
            <a:endParaRPr lang="en-US" sz="2800" dirty="0">
              <a:latin typeface="Californian FB" panose="0207040306080B030204" pitchFamily="18" charset="0"/>
            </a:endParaRPr>
          </a:p>
        </p:txBody>
      </p:sp>
    </p:spTree>
    <p:extLst>
      <p:ext uri="{BB962C8B-B14F-4D97-AF65-F5344CB8AC3E}">
        <p14:creationId xmlns:p14="http://schemas.microsoft.com/office/powerpoint/2010/main" val="1892368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7128" y="1896176"/>
            <a:ext cx="9281160" cy="3301465"/>
          </a:xfrm>
        </p:spPr>
        <p:txBody>
          <a:bodyPr>
            <a:normAutofit/>
          </a:bodyPr>
          <a:lstStyle/>
          <a:p>
            <a:r>
              <a:rPr lang="en-US" sz="4000" dirty="0" smtClean="0">
                <a:latin typeface="Californian FB" panose="0207040306080B030204" pitchFamily="18" charset="0"/>
              </a:rPr>
              <a:t>But, when we really want inclusivity …  </a:t>
            </a:r>
            <a:r>
              <a:rPr lang="en-US" sz="4000" dirty="0">
                <a:latin typeface="Californian FB" panose="0207040306080B030204" pitchFamily="18" charset="0"/>
              </a:rPr>
              <a:t/>
            </a:r>
            <a:br>
              <a:rPr lang="en-US" sz="4000" dirty="0">
                <a:latin typeface="Californian FB" panose="0207040306080B030204" pitchFamily="18" charset="0"/>
              </a:rPr>
            </a:br>
            <a:r>
              <a:rPr lang="en-US" sz="4000" dirty="0">
                <a:latin typeface="Californian FB" panose="0207040306080B030204" pitchFamily="18" charset="0"/>
              </a:rPr>
              <a:t/>
            </a:r>
            <a:br>
              <a:rPr lang="en-US" sz="4000" dirty="0">
                <a:latin typeface="Californian FB" panose="0207040306080B030204" pitchFamily="18" charset="0"/>
              </a:rPr>
            </a:br>
            <a:endParaRPr lang="en-US" sz="4000" dirty="0">
              <a:latin typeface="Californian FB" panose="0207040306080B030204" pitchFamily="18" charset="0"/>
            </a:endParaRPr>
          </a:p>
        </p:txBody>
      </p:sp>
    </p:spTree>
    <p:extLst>
      <p:ext uri="{BB962C8B-B14F-4D97-AF65-F5344CB8AC3E}">
        <p14:creationId xmlns:p14="http://schemas.microsoft.com/office/powerpoint/2010/main" val="39763609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522" y="484632"/>
            <a:ext cx="10319726" cy="1102333"/>
          </a:xfrm>
        </p:spPr>
        <p:txBody>
          <a:bodyPr>
            <a:normAutofit/>
          </a:bodyPr>
          <a:lstStyle/>
          <a:p>
            <a:r>
              <a:rPr lang="en-US" sz="3200" dirty="0" smtClean="0">
                <a:solidFill>
                  <a:srgbClr val="C00000"/>
                </a:solidFill>
                <a:latin typeface="Californian FB" panose="0207040306080B030204" pitchFamily="18" charset="0"/>
              </a:rPr>
              <a:t>Inclusivity</a:t>
            </a:r>
            <a:endParaRPr lang="en-US" sz="3200" dirty="0">
              <a:solidFill>
                <a:srgbClr val="C00000"/>
              </a:solidFill>
              <a:latin typeface="Californian FB" panose="0207040306080B030204" pitchFamily="18" charset="0"/>
            </a:endParaRPr>
          </a:p>
        </p:txBody>
      </p:sp>
      <p:sp>
        <p:nvSpPr>
          <p:cNvPr id="3" name="Content Placeholder 2"/>
          <p:cNvSpPr>
            <a:spLocks noGrp="1"/>
          </p:cNvSpPr>
          <p:nvPr>
            <p:ph idx="1"/>
          </p:nvPr>
        </p:nvSpPr>
        <p:spPr>
          <a:xfrm>
            <a:off x="808522" y="1472665"/>
            <a:ext cx="10319726" cy="4699535"/>
          </a:xfrm>
        </p:spPr>
        <p:txBody>
          <a:bodyPr>
            <a:normAutofit/>
          </a:bodyPr>
          <a:lstStyle/>
          <a:p>
            <a:pPr lvl="0">
              <a:buClr>
                <a:srgbClr val="D34817">
                  <a:lumMod val="75000"/>
                </a:srgbClr>
              </a:buClr>
            </a:pPr>
            <a:r>
              <a:rPr lang="en-US" sz="2600" dirty="0" smtClean="0">
                <a:solidFill>
                  <a:prstClr val="black"/>
                </a:solidFill>
                <a:latin typeface="Californian FB" panose="0207040306080B030204" pitchFamily="18" charset="0"/>
              </a:rPr>
              <a:t>Educators teach core values in life</a:t>
            </a:r>
          </a:p>
          <a:p>
            <a:pPr lvl="1">
              <a:buClr>
                <a:srgbClr val="D34817">
                  <a:lumMod val="75000"/>
                </a:srgbClr>
              </a:buClr>
            </a:pPr>
            <a:r>
              <a:rPr lang="en-US" sz="2400" dirty="0" smtClean="0">
                <a:solidFill>
                  <a:prstClr val="black"/>
                </a:solidFill>
                <a:latin typeface="Californian FB" panose="0207040306080B030204" pitchFamily="18" charset="0"/>
              </a:rPr>
              <a:t>Sharing – thoughts, feelings, fears, laughter etc.</a:t>
            </a:r>
          </a:p>
          <a:p>
            <a:pPr lvl="1">
              <a:buClr>
                <a:srgbClr val="D34817">
                  <a:lumMod val="75000"/>
                </a:srgbClr>
              </a:buClr>
            </a:pPr>
            <a:r>
              <a:rPr lang="en-US" sz="2600" dirty="0" smtClean="0">
                <a:solidFill>
                  <a:prstClr val="black"/>
                </a:solidFill>
                <a:latin typeface="Californian FB" panose="0207040306080B030204" pitchFamily="18" charset="0"/>
              </a:rPr>
              <a:t>Generating discussion and open discussion with all students</a:t>
            </a:r>
          </a:p>
          <a:p>
            <a:pPr lvl="1">
              <a:buClr>
                <a:srgbClr val="D34817">
                  <a:lumMod val="75000"/>
                </a:srgbClr>
              </a:buClr>
            </a:pPr>
            <a:r>
              <a:rPr lang="en-US" sz="2600" dirty="0" smtClean="0">
                <a:solidFill>
                  <a:prstClr val="black"/>
                </a:solidFill>
                <a:latin typeface="Californian FB" panose="0207040306080B030204" pitchFamily="18" charset="0"/>
              </a:rPr>
              <a:t>Encouraging understanding and empathy</a:t>
            </a:r>
          </a:p>
          <a:p>
            <a:pPr lvl="1">
              <a:buClr>
                <a:srgbClr val="D34817">
                  <a:lumMod val="75000"/>
                </a:srgbClr>
              </a:buClr>
            </a:pPr>
            <a:r>
              <a:rPr lang="en-US" sz="2600" dirty="0" smtClean="0">
                <a:solidFill>
                  <a:prstClr val="black"/>
                </a:solidFill>
                <a:latin typeface="Californian FB" panose="0207040306080B030204" pitchFamily="18" charset="0"/>
              </a:rPr>
              <a:t>Acknowledging differences and most importantly, similarities</a:t>
            </a:r>
          </a:p>
          <a:p>
            <a:pPr lvl="1">
              <a:buClr>
                <a:srgbClr val="D34817">
                  <a:lumMod val="75000"/>
                </a:srgbClr>
              </a:buClr>
            </a:pPr>
            <a:r>
              <a:rPr lang="en-US" sz="2600" dirty="0" smtClean="0">
                <a:solidFill>
                  <a:prstClr val="black"/>
                </a:solidFill>
                <a:latin typeface="Californian FB" panose="0207040306080B030204" pitchFamily="18" charset="0"/>
              </a:rPr>
              <a:t>Allowing students to ask,                                                                                                           to question, to discover …. </a:t>
            </a:r>
          </a:p>
          <a:p>
            <a:pPr marL="274320" lvl="1" indent="0">
              <a:buClr>
                <a:srgbClr val="D34817">
                  <a:lumMod val="75000"/>
                </a:srgbClr>
              </a:buClr>
              <a:buNone/>
            </a:pPr>
            <a:r>
              <a:rPr lang="en-US" sz="2600" dirty="0" smtClean="0">
                <a:solidFill>
                  <a:prstClr val="black"/>
                </a:solidFill>
                <a:latin typeface="Californian FB" panose="0207040306080B030204" pitchFamily="18" charset="0"/>
              </a:rPr>
              <a:t>   to build awareness</a:t>
            </a:r>
          </a:p>
          <a:p>
            <a:pPr>
              <a:buClr>
                <a:srgbClr val="D34817">
                  <a:lumMod val="75000"/>
                </a:srgbClr>
              </a:buClr>
            </a:pPr>
            <a:r>
              <a:rPr lang="en-US" sz="2600" dirty="0" smtClean="0">
                <a:solidFill>
                  <a:srgbClr val="C00000"/>
                </a:solidFill>
                <a:latin typeface="Californian FB" panose="0207040306080B030204" pitchFamily="18" charset="0"/>
              </a:rPr>
              <a:t>Many use children’s literature as                                                                                                 part of this important process</a:t>
            </a:r>
          </a:p>
          <a:p>
            <a:pPr lvl="1">
              <a:buClr>
                <a:srgbClr val="D34817">
                  <a:lumMod val="75000"/>
                </a:srgbClr>
              </a:buClr>
            </a:pPr>
            <a:endParaRPr lang="en-US" sz="2400" dirty="0">
              <a:solidFill>
                <a:prstClr val="black"/>
              </a:solidFill>
              <a:latin typeface="Californian FB" panose="0207040306080B030204" pitchFamily="18" charset="0"/>
            </a:endParaRPr>
          </a:p>
          <a:p>
            <a:endParaRPr lang="en-US" dirty="0"/>
          </a:p>
        </p:txBody>
      </p:sp>
      <p:pic>
        <p:nvPicPr>
          <p:cNvPr id="4" name="Picture 3"/>
          <p:cNvPicPr>
            <a:picLocks noChangeAspect="1"/>
          </p:cNvPicPr>
          <p:nvPr/>
        </p:nvPicPr>
        <p:blipFill>
          <a:blip r:embed="rId2"/>
          <a:stretch>
            <a:fillRect/>
          </a:stretch>
        </p:blipFill>
        <p:spPr>
          <a:xfrm>
            <a:off x="9894768" y="3137836"/>
            <a:ext cx="1880848" cy="2802154"/>
          </a:xfrm>
          <a:prstGeom prst="rect">
            <a:avLst/>
          </a:prstGeom>
        </p:spPr>
      </p:pic>
      <p:pic>
        <p:nvPicPr>
          <p:cNvPr id="5" name="Picture 4"/>
          <p:cNvPicPr>
            <a:picLocks noChangeAspect="1"/>
          </p:cNvPicPr>
          <p:nvPr/>
        </p:nvPicPr>
        <p:blipFill>
          <a:blip r:embed="rId3"/>
          <a:stretch>
            <a:fillRect/>
          </a:stretch>
        </p:blipFill>
        <p:spPr>
          <a:xfrm>
            <a:off x="7854214" y="4013734"/>
            <a:ext cx="1886551" cy="2655369"/>
          </a:xfrm>
          <a:prstGeom prst="rect">
            <a:avLst/>
          </a:prstGeom>
        </p:spPr>
      </p:pic>
      <p:pic>
        <p:nvPicPr>
          <p:cNvPr id="6" name="Picture 5"/>
          <p:cNvPicPr>
            <a:picLocks noChangeAspect="1"/>
          </p:cNvPicPr>
          <p:nvPr/>
        </p:nvPicPr>
        <p:blipFill>
          <a:blip r:embed="rId4"/>
          <a:stretch>
            <a:fillRect/>
          </a:stretch>
        </p:blipFill>
        <p:spPr>
          <a:xfrm>
            <a:off x="5711324" y="4013734"/>
            <a:ext cx="1988887" cy="2655369"/>
          </a:xfrm>
          <a:prstGeom prst="rect">
            <a:avLst/>
          </a:prstGeom>
        </p:spPr>
      </p:pic>
    </p:spTree>
    <p:extLst>
      <p:ext uri="{BB962C8B-B14F-4D97-AF65-F5344CB8AC3E}">
        <p14:creationId xmlns:p14="http://schemas.microsoft.com/office/powerpoint/2010/main" val="102498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7128" y="1896176"/>
            <a:ext cx="9281160" cy="3301465"/>
          </a:xfrm>
        </p:spPr>
        <p:txBody>
          <a:bodyPr>
            <a:normAutofit/>
          </a:bodyPr>
          <a:lstStyle/>
          <a:p>
            <a:r>
              <a:rPr lang="en-US" sz="4000" dirty="0">
                <a:latin typeface="Californian FB" panose="0207040306080B030204" pitchFamily="18" charset="0"/>
              </a:rPr>
              <a:t>What does </a:t>
            </a:r>
            <a:r>
              <a:rPr lang="en-US" sz="4000" dirty="0">
                <a:solidFill>
                  <a:srgbClr val="C00000"/>
                </a:solidFill>
                <a:latin typeface="Californian FB" panose="0207040306080B030204" pitchFamily="18" charset="0"/>
              </a:rPr>
              <a:t>inclusion</a:t>
            </a:r>
            <a:r>
              <a:rPr lang="en-US" sz="4000" dirty="0">
                <a:latin typeface="Californian FB" panose="0207040306080B030204" pitchFamily="18" charset="0"/>
              </a:rPr>
              <a:t> look </a:t>
            </a:r>
            <a:r>
              <a:rPr lang="en-US" sz="4000" dirty="0" smtClean="0">
                <a:latin typeface="Californian FB" panose="0207040306080B030204" pitchFamily="18" charset="0"/>
              </a:rPr>
              <a:t>like</a:t>
            </a:r>
            <a:r>
              <a:rPr lang="en-US" sz="4000" dirty="0">
                <a:latin typeface="Californian FB" panose="0207040306080B030204" pitchFamily="18" charset="0"/>
              </a:rPr>
              <a:t>?</a:t>
            </a:r>
            <a:r>
              <a:rPr lang="en-US" sz="4000" dirty="0" smtClean="0">
                <a:latin typeface="Californian FB" panose="0207040306080B030204" pitchFamily="18" charset="0"/>
              </a:rPr>
              <a:t/>
            </a:r>
            <a:br>
              <a:rPr lang="en-US" sz="4000" dirty="0" smtClean="0">
                <a:latin typeface="Californian FB" panose="0207040306080B030204" pitchFamily="18" charset="0"/>
              </a:rPr>
            </a:br>
            <a:r>
              <a:rPr lang="en-US" sz="4000" dirty="0" smtClean="0">
                <a:latin typeface="Californian FB" panose="0207040306080B030204" pitchFamily="18" charset="0"/>
              </a:rPr>
              <a:t>How </a:t>
            </a:r>
            <a:r>
              <a:rPr lang="en-US" sz="4000" dirty="0">
                <a:latin typeface="Californian FB" panose="0207040306080B030204" pitchFamily="18" charset="0"/>
              </a:rPr>
              <a:t>can it be defined?</a:t>
            </a:r>
            <a:br>
              <a:rPr lang="en-US" sz="4000" dirty="0">
                <a:latin typeface="Californian FB" panose="0207040306080B030204" pitchFamily="18" charset="0"/>
              </a:rPr>
            </a:br>
            <a:r>
              <a:rPr lang="en-US" sz="4000" dirty="0">
                <a:latin typeface="Californian FB" panose="0207040306080B030204" pitchFamily="18" charset="0"/>
              </a:rPr>
              <a:t/>
            </a:r>
            <a:br>
              <a:rPr lang="en-US" sz="4000" dirty="0">
                <a:latin typeface="Californian FB" panose="0207040306080B030204" pitchFamily="18" charset="0"/>
              </a:rPr>
            </a:br>
            <a:endParaRPr lang="en-US" sz="4000" dirty="0">
              <a:latin typeface="Californian FB" panose="0207040306080B030204" pitchFamily="18" charset="0"/>
            </a:endParaRPr>
          </a:p>
        </p:txBody>
      </p:sp>
    </p:spTree>
    <p:extLst>
      <p:ext uri="{BB962C8B-B14F-4D97-AF65-F5344CB8AC3E}">
        <p14:creationId xmlns:p14="http://schemas.microsoft.com/office/powerpoint/2010/main" val="15442875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145" y="484633"/>
            <a:ext cx="10387103" cy="949532"/>
          </a:xfrm>
        </p:spPr>
        <p:txBody>
          <a:bodyPr>
            <a:normAutofit/>
          </a:bodyPr>
          <a:lstStyle/>
          <a:p>
            <a:r>
              <a:rPr lang="en-US" sz="3200" dirty="0" smtClean="0">
                <a:solidFill>
                  <a:srgbClr val="C00000"/>
                </a:solidFill>
                <a:latin typeface="Californian FB" panose="0207040306080B030204" pitchFamily="18" charset="0"/>
              </a:rPr>
              <a:t>Inclusion – a definition </a:t>
            </a:r>
            <a:r>
              <a:rPr lang="en-US" sz="2800" dirty="0" smtClean="0">
                <a:solidFill>
                  <a:srgbClr val="C00000"/>
                </a:solidFill>
                <a:latin typeface="Californian FB" panose="0207040306080B030204" pitchFamily="18" charset="0"/>
              </a:rPr>
              <a:t>(M</a:t>
            </a:r>
            <a:r>
              <a:rPr lang="en-US" sz="2400" dirty="0" smtClean="0">
                <a:solidFill>
                  <a:srgbClr val="C00000"/>
                </a:solidFill>
                <a:latin typeface="Californian FB" panose="0207040306080B030204" pitchFamily="18" charset="0"/>
              </a:rPr>
              <a:t>c</a:t>
            </a:r>
            <a:r>
              <a:rPr lang="en-US" sz="2800" dirty="0" smtClean="0">
                <a:solidFill>
                  <a:srgbClr val="C00000"/>
                </a:solidFill>
                <a:latin typeface="Californian FB" panose="0207040306080B030204" pitchFamily="18" charset="0"/>
              </a:rPr>
              <a:t>Master, 2012)</a:t>
            </a:r>
            <a:endParaRPr lang="en-US" sz="2800" dirty="0">
              <a:solidFill>
                <a:srgbClr val="C00000"/>
              </a:solidFill>
              <a:latin typeface="Californian FB" panose="0207040306080B030204" pitchFamily="18" charset="0"/>
            </a:endParaRPr>
          </a:p>
        </p:txBody>
      </p:sp>
      <p:sp>
        <p:nvSpPr>
          <p:cNvPr id="3" name="Content Placeholder 2"/>
          <p:cNvSpPr>
            <a:spLocks noGrp="1"/>
          </p:cNvSpPr>
          <p:nvPr>
            <p:ph idx="1"/>
          </p:nvPr>
        </p:nvSpPr>
        <p:spPr>
          <a:xfrm>
            <a:off x="741145" y="1434165"/>
            <a:ext cx="10387103" cy="4783756"/>
          </a:xfrm>
        </p:spPr>
        <p:txBody>
          <a:bodyPr>
            <a:normAutofit lnSpcReduction="10000"/>
          </a:bodyPr>
          <a:lstStyle/>
          <a:p>
            <a:r>
              <a:rPr lang="en-US" sz="2700" dirty="0">
                <a:latin typeface="Californian FB" panose="0207040306080B030204" pitchFamily="18" charset="0"/>
              </a:rPr>
              <a:t>T</a:t>
            </a:r>
            <a:r>
              <a:rPr lang="en-US" sz="2700" dirty="0" smtClean="0">
                <a:latin typeface="Californian FB" panose="0207040306080B030204" pitchFamily="18" charset="0"/>
              </a:rPr>
              <a:t>here is no one single definition of inclusion</a:t>
            </a:r>
          </a:p>
          <a:p>
            <a:r>
              <a:rPr lang="en-US" sz="2700" dirty="0">
                <a:latin typeface="Californian FB" panose="0207040306080B030204" pitchFamily="18" charset="0"/>
              </a:rPr>
              <a:t>V</a:t>
            </a:r>
            <a:r>
              <a:rPr lang="en-US" sz="2700" dirty="0" smtClean="0">
                <a:latin typeface="Californian FB" panose="0207040306080B030204" pitchFamily="18" charset="0"/>
              </a:rPr>
              <a:t>iewed like a spectrum rather than a measureable goal</a:t>
            </a:r>
          </a:p>
          <a:p>
            <a:r>
              <a:rPr lang="en-US" sz="2700" dirty="0" smtClean="0">
                <a:latin typeface="Californian FB" panose="0207040306080B030204" pitchFamily="18" charset="0"/>
              </a:rPr>
              <a:t>All classrooms are unique as the students who are in them</a:t>
            </a:r>
          </a:p>
          <a:p>
            <a:r>
              <a:rPr lang="en-US" sz="2700" dirty="0" smtClean="0">
                <a:latin typeface="Californian FB" panose="0207040306080B030204" pitchFamily="18" charset="0"/>
              </a:rPr>
              <a:t>The inclusion strategy in place in each classroom should reflect the individual needs of the students</a:t>
            </a:r>
          </a:p>
          <a:p>
            <a:endParaRPr lang="en-US" sz="2700" dirty="0" smtClean="0">
              <a:latin typeface="Californian FB" panose="0207040306080B030204" pitchFamily="18" charset="0"/>
            </a:endParaRPr>
          </a:p>
          <a:p>
            <a:r>
              <a:rPr lang="en-US" sz="2700" dirty="0" smtClean="0">
                <a:latin typeface="Californian FB" panose="0207040306080B030204" pitchFamily="18" charset="0"/>
              </a:rPr>
              <a:t>Inclusion began as a “practice of </a:t>
            </a:r>
            <a:r>
              <a:rPr lang="en-US" sz="2700" b="1" dirty="0" smtClean="0">
                <a:latin typeface="Californian FB" panose="0207040306080B030204" pitchFamily="18" charset="0"/>
              </a:rPr>
              <a:t>integration</a:t>
            </a:r>
            <a:r>
              <a:rPr lang="en-US" sz="2700" dirty="0" smtClean="0">
                <a:latin typeface="Californian FB" panose="0207040306080B030204" pitchFamily="18" charset="0"/>
              </a:rPr>
              <a:t>”                                                                     or mainstreaming special needs students</a:t>
            </a:r>
          </a:p>
          <a:p>
            <a:r>
              <a:rPr lang="en-US" sz="2700" dirty="0" smtClean="0">
                <a:latin typeface="Californian FB" panose="0207040306080B030204" pitchFamily="18" charset="0"/>
              </a:rPr>
              <a:t>Now inclusion is “concerned with the </a:t>
            </a:r>
            <a:r>
              <a:rPr lang="en-US" sz="2700" b="1" dirty="0" smtClean="0">
                <a:latin typeface="Californian FB" panose="0207040306080B030204" pitchFamily="18" charset="0"/>
              </a:rPr>
              <a:t>quality                                                                               of participation</a:t>
            </a:r>
            <a:r>
              <a:rPr lang="en-US" sz="2700" dirty="0" smtClean="0">
                <a:latin typeface="Californian FB" panose="0207040306080B030204" pitchFamily="18" charset="0"/>
              </a:rPr>
              <a:t>, and that all of the students                                                           are participating”</a:t>
            </a:r>
          </a:p>
          <a:p>
            <a:endParaRPr lang="en-US" sz="2800" dirty="0" smtClean="0">
              <a:latin typeface="Californian FB" panose="0207040306080B030204" pitchFamily="18" charset="0"/>
            </a:endParaRPr>
          </a:p>
        </p:txBody>
      </p:sp>
      <p:pic>
        <p:nvPicPr>
          <p:cNvPr id="5" name="Picture 4"/>
          <p:cNvPicPr>
            <a:picLocks noChangeAspect="1"/>
          </p:cNvPicPr>
          <p:nvPr/>
        </p:nvPicPr>
        <p:blipFill>
          <a:blip r:embed="rId2"/>
          <a:stretch>
            <a:fillRect/>
          </a:stretch>
        </p:blipFill>
        <p:spPr>
          <a:xfrm>
            <a:off x="7902341" y="3546910"/>
            <a:ext cx="3707010" cy="2314875"/>
          </a:xfrm>
          <a:prstGeom prst="rect">
            <a:avLst/>
          </a:prstGeom>
        </p:spPr>
      </p:pic>
    </p:spTree>
    <p:extLst>
      <p:ext uri="{BB962C8B-B14F-4D97-AF65-F5344CB8AC3E}">
        <p14:creationId xmlns:p14="http://schemas.microsoft.com/office/powerpoint/2010/main" val="240931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1000"/>
                                        <p:tgtEl>
                                          <p:spTgt spid="3">
                                            <p:txEl>
                                              <p:pRg st="6" end="6"/>
                                            </p:txEl>
                                          </p:spTgt>
                                        </p:tgtEl>
                                      </p:cBhvr>
                                    </p:animEffect>
                                    <p:anim calcmode="lin" valueType="num">
                                      <p:cBhvr>
                                        <p:cTn id="1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642551"/>
          </a:xfrm>
        </p:spPr>
        <p:txBody>
          <a:bodyPr>
            <a:normAutofit/>
          </a:bodyPr>
          <a:lstStyle/>
          <a:p>
            <a:r>
              <a:rPr lang="en-US" sz="3200" dirty="0" smtClean="0">
                <a:solidFill>
                  <a:srgbClr val="C00000"/>
                </a:solidFill>
                <a:latin typeface="Californian FB" panose="0207040306080B030204" pitchFamily="18" charset="0"/>
              </a:rPr>
              <a:t>Inclusion </a:t>
            </a:r>
            <a:r>
              <a:rPr lang="en-US" sz="2800" dirty="0" smtClean="0">
                <a:solidFill>
                  <a:srgbClr val="C00000"/>
                </a:solidFill>
                <a:latin typeface="Californian FB" panose="0207040306080B030204" pitchFamily="18" charset="0"/>
              </a:rPr>
              <a:t>(</a:t>
            </a:r>
            <a:r>
              <a:rPr lang="en-US" sz="2800" dirty="0">
                <a:solidFill>
                  <a:srgbClr val="C00000"/>
                </a:solidFill>
                <a:latin typeface="Californian FB" panose="0207040306080B030204" pitchFamily="18" charset="0"/>
              </a:rPr>
              <a:t>M</a:t>
            </a:r>
            <a:r>
              <a:rPr lang="en-US" sz="2400" dirty="0">
                <a:solidFill>
                  <a:srgbClr val="C00000"/>
                </a:solidFill>
                <a:latin typeface="Californian FB" panose="0207040306080B030204" pitchFamily="18" charset="0"/>
              </a:rPr>
              <a:t>c</a:t>
            </a:r>
            <a:r>
              <a:rPr lang="en-US" sz="2800" dirty="0">
                <a:solidFill>
                  <a:srgbClr val="C00000"/>
                </a:solidFill>
                <a:latin typeface="Californian FB" panose="0207040306080B030204" pitchFamily="18" charset="0"/>
              </a:rPr>
              <a:t>Master, 2012)</a:t>
            </a:r>
            <a:r>
              <a:rPr lang="en-US" sz="3200" dirty="0">
                <a:latin typeface="Californian FB" panose="0207040306080B030204" pitchFamily="18" charset="0"/>
              </a:rPr>
              <a:t/>
            </a:r>
            <a:br>
              <a:rPr lang="en-US" sz="3200" dirty="0">
                <a:latin typeface="Californian FB" panose="0207040306080B030204" pitchFamily="18" charset="0"/>
              </a:rPr>
            </a:br>
            <a:endParaRPr lang="en-US" sz="3200" dirty="0">
              <a:solidFill>
                <a:srgbClr val="C00000"/>
              </a:solidFill>
              <a:latin typeface="Californian FB" panose="0207040306080B030204" pitchFamily="18" charset="0"/>
            </a:endParaRPr>
          </a:p>
        </p:txBody>
      </p:sp>
      <p:sp>
        <p:nvSpPr>
          <p:cNvPr id="3" name="Content Placeholder 2"/>
          <p:cNvSpPr>
            <a:spLocks noGrp="1"/>
          </p:cNvSpPr>
          <p:nvPr>
            <p:ph idx="1"/>
          </p:nvPr>
        </p:nvSpPr>
        <p:spPr>
          <a:xfrm>
            <a:off x="1069848" y="1703672"/>
            <a:ext cx="10058400" cy="4343400"/>
          </a:xfrm>
        </p:spPr>
        <p:txBody>
          <a:bodyPr>
            <a:normAutofit lnSpcReduction="10000"/>
          </a:bodyPr>
          <a:lstStyle/>
          <a:p>
            <a:r>
              <a:rPr lang="en-US" sz="2800" dirty="0" smtClean="0">
                <a:latin typeface="Californian FB" panose="0207040306080B030204" pitchFamily="18" charset="0"/>
              </a:rPr>
              <a:t>Inclusion is no longer just a special education issue; it involves everybody</a:t>
            </a:r>
          </a:p>
          <a:p>
            <a:endParaRPr lang="en-US" sz="2800" dirty="0">
              <a:latin typeface="Californian FB" panose="0207040306080B030204" pitchFamily="18" charset="0"/>
            </a:endParaRPr>
          </a:p>
          <a:p>
            <a:endParaRPr lang="en-US" sz="2800" dirty="0" smtClean="0">
              <a:latin typeface="Californian FB" panose="0207040306080B030204" pitchFamily="18" charset="0"/>
            </a:endParaRPr>
          </a:p>
          <a:p>
            <a:endParaRPr lang="en-US" sz="2800" dirty="0">
              <a:latin typeface="Californian FB" panose="0207040306080B030204" pitchFamily="18" charset="0"/>
            </a:endParaRPr>
          </a:p>
          <a:p>
            <a:endParaRPr lang="en-US" sz="2800" dirty="0" smtClean="0">
              <a:latin typeface="Californian FB" panose="0207040306080B030204" pitchFamily="18" charset="0"/>
            </a:endParaRPr>
          </a:p>
          <a:p>
            <a:endParaRPr lang="en-US" sz="2800" dirty="0" smtClean="0">
              <a:latin typeface="Californian FB" panose="0207040306080B030204" pitchFamily="18" charset="0"/>
            </a:endParaRPr>
          </a:p>
          <a:p>
            <a:pPr marL="0" indent="0" algn="ctr">
              <a:buNone/>
            </a:pPr>
            <a:r>
              <a:rPr lang="en-US" sz="2800" i="1" dirty="0" smtClean="0">
                <a:latin typeface="Californian FB" panose="0207040306080B030204" pitchFamily="18" charset="0"/>
              </a:rPr>
              <a:t>Inclusion is having each student bring their individual uniqueness, to a place where everyone can be </a:t>
            </a:r>
            <a:r>
              <a:rPr lang="en-US" dirty="0" smtClean="0">
                <a:latin typeface="Californian FB" panose="0207040306080B030204" pitchFamily="18" charset="0"/>
              </a:rPr>
              <a:t>(Anonymous)</a:t>
            </a:r>
            <a:endParaRPr lang="en-US" dirty="0">
              <a:latin typeface="Californian FB" panose="0207040306080B030204" pitchFamily="18" charset="0"/>
            </a:endParaRPr>
          </a:p>
        </p:txBody>
      </p:sp>
      <p:pic>
        <p:nvPicPr>
          <p:cNvPr id="4" name="Picture 3"/>
          <p:cNvPicPr>
            <a:picLocks noChangeAspect="1"/>
          </p:cNvPicPr>
          <p:nvPr/>
        </p:nvPicPr>
        <p:blipFill>
          <a:blip r:embed="rId2"/>
          <a:stretch>
            <a:fillRect/>
          </a:stretch>
        </p:blipFill>
        <p:spPr>
          <a:xfrm>
            <a:off x="4467565" y="2310063"/>
            <a:ext cx="3262965" cy="2400299"/>
          </a:xfrm>
          <a:prstGeom prst="rect">
            <a:avLst/>
          </a:prstGeom>
        </p:spPr>
      </p:pic>
    </p:spTree>
    <p:extLst>
      <p:ext uri="{BB962C8B-B14F-4D97-AF65-F5344CB8AC3E}">
        <p14:creationId xmlns:p14="http://schemas.microsoft.com/office/powerpoint/2010/main" val="10507151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tx1"/>
                </a:solidFill>
                <a:latin typeface="Californian FB" panose="0207040306080B030204" pitchFamily="18" charset="0"/>
              </a:rPr>
              <a:t>The Social </a:t>
            </a:r>
            <a:r>
              <a:rPr lang="en-US" sz="4000" dirty="0">
                <a:solidFill>
                  <a:schemeClr val="tx1"/>
                </a:solidFill>
                <a:latin typeface="Californian FB" panose="0207040306080B030204" pitchFamily="18" charset="0"/>
              </a:rPr>
              <a:t>perception of </a:t>
            </a:r>
            <a:r>
              <a:rPr lang="en-US" sz="4000" dirty="0" smtClean="0">
                <a:solidFill>
                  <a:schemeClr val="tx1"/>
                </a:solidFill>
                <a:latin typeface="Californian FB" panose="0207040306080B030204" pitchFamily="18" charset="0"/>
              </a:rPr>
              <a:t>asd</a:t>
            </a:r>
            <a:endParaRPr lang="en-US" sz="4000" dirty="0">
              <a:solidFill>
                <a:schemeClr val="tx1"/>
              </a:solidFill>
              <a:latin typeface="Californian FB" panose="0207040306080B030204" pitchFamily="18" charset="0"/>
            </a:endParaRPr>
          </a:p>
        </p:txBody>
      </p:sp>
    </p:spTree>
    <p:extLst>
      <p:ext uri="{BB962C8B-B14F-4D97-AF65-F5344CB8AC3E}">
        <p14:creationId xmlns:p14="http://schemas.microsoft.com/office/powerpoint/2010/main" val="4528710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065035"/>
          </a:xfrm>
        </p:spPr>
        <p:txBody>
          <a:bodyPr>
            <a:normAutofit/>
          </a:bodyPr>
          <a:lstStyle/>
          <a:p>
            <a:r>
              <a:rPr lang="en-US" sz="3200" dirty="0" smtClean="0">
                <a:solidFill>
                  <a:srgbClr val="C00000"/>
                </a:solidFill>
                <a:latin typeface="Californian FB" panose="0207040306080B030204" pitchFamily="18" charset="0"/>
              </a:rPr>
              <a:t>Social perception of ASD-research</a:t>
            </a:r>
            <a:endParaRPr lang="en-US" sz="3200" dirty="0">
              <a:solidFill>
                <a:srgbClr val="C00000"/>
              </a:solidFill>
              <a:latin typeface="Californian FB" panose="0207040306080B030204" pitchFamily="18" charset="0"/>
            </a:endParaRPr>
          </a:p>
        </p:txBody>
      </p:sp>
      <p:sp>
        <p:nvSpPr>
          <p:cNvPr id="3" name="Content Placeholder 2"/>
          <p:cNvSpPr>
            <a:spLocks noGrp="1"/>
          </p:cNvSpPr>
          <p:nvPr>
            <p:ph idx="1"/>
          </p:nvPr>
        </p:nvSpPr>
        <p:spPr>
          <a:xfrm>
            <a:off x="1069848" y="1722922"/>
            <a:ext cx="10058400" cy="4449278"/>
          </a:xfrm>
        </p:spPr>
        <p:txBody>
          <a:bodyPr>
            <a:noAutofit/>
          </a:bodyPr>
          <a:lstStyle/>
          <a:p>
            <a:r>
              <a:rPr lang="en-CA" sz="2800" dirty="0" smtClean="0">
                <a:latin typeface="Californian FB" panose="0207040306080B030204" pitchFamily="18" charset="0"/>
                <a:cs typeface="Times New Roman" panose="02020603050405020304" pitchFamily="18" charset="0"/>
              </a:rPr>
              <a:t>Typically </a:t>
            </a:r>
            <a:r>
              <a:rPr lang="en-CA" sz="2800" dirty="0">
                <a:latin typeface="Californian FB" panose="0207040306080B030204" pitchFamily="18" charset="0"/>
                <a:cs typeface="Times New Roman" panose="02020603050405020304" pitchFamily="18" charset="0"/>
              </a:rPr>
              <a:t>developing children report generally negative social perceptions associated with </a:t>
            </a:r>
            <a:r>
              <a:rPr lang="en-CA" sz="2800" dirty="0" smtClean="0">
                <a:latin typeface="Californian FB" panose="0207040306080B030204" pitchFamily="18" charset="0"/>
                <a:cs typeface="Times New Roman" panose="02020603050405020304" pitchFamily="18" charset="0"/>
              </a:rPr>
              <a:t>ASD.</a:t>
            </a:r>
            <a:r>
              <a:rPr lang="en-CA" sz="2800" dirty="0">
                <a:latin typeface="Californian FB" panose="0207040306080B030204" pitchFamily="18" charset="0"/>
              </a:rPr>
              <a:t> </a:t>
            </a:r>
            <a:r>
              <a:rPr lang="en-CA" dirty="0" smtClean="0">
                <a:latin typeface="Californian FB" panose="0207040306080B030204" pitchFamily="18" charset="0"/>
              </a:rPr>
              <a:t>Han</a:t>
            </a:r>
            <a:r>
              <a:rPr lang="en-CA" dirty="0">
                <a:latin typeface="Californian FB" panose="0207040306080B030204" pitchFamily="18" charset="0"/>
              </a:rPr>
              <a:t>, Ostrosky &amp; Diamond, 2006; Higgins, MacArthur &amp; Kelly, 2009; Martinez &amp; Carspecken, 2006; Nabors &amp; Keyes, 1997; Nowicki, </a:t>
            </a:r>
            <a:r>
              <a:rPr lang="en-CA" dirty="0" smtClean="0">
                <a:latin typeface="Californian FB" panose="0207040306080B030204" pitchFamily="18" charset="0"/>
              </a:rPr>
              <a:t>2006</a:t>
            </a:r>
            <a:endParaRPr lang="en-CA" dirty="0">
              <a:latin typeface="Californian FB" panose="0207040306080B030204" pitchFamily="18" charset="0"/>
            </a:endParaRPr>
          </a:p>
          <a:p>
            <a:pPr marL="0" indent="0" algn="ctr">
              <a:buNone/>
            </a:pPr>
            <a:endParaRPr lang="en-CA" sz="2800" dirty="0" smtClean="0">
              <a:latin typeface="Californian FB" panose="0207040306080B030204" pitchFamily="18" charset="0"/>
              <a:cs typeface="Times New Roman" panose="02020603050405020304" pitchFamily="18" charset="0"/>
            </a:endParaRPr>
          </a:p>
          <a:p>
            <a:r>
              <a:rPr lang="en-CA" sz="2800" dirty="0">
                <a:latin typeface="Californian FB" panose="0207040306080B030204" pitchFamily="18" charset="0"/>
                <a:cs typeface="Times New Roman" panose="02020603050405020304" pitchFamily="18" charset="0"/>
              </a:rPr>
              <a:t>T</a:t>
            </a:r>
            <a:r>
              <a:rPr lang="en-CA" sz="2800" dirty="0" smtClean="0">
                <a:latin typeface="Californian FB" panose="0207040306080B030204" pitchFamily="18" charset="0"/>
                <a:cs typeface="Times New Roman" panose="02020603050405020304" pitchFamily="18" charset="0"/>
              </a:rPr>
              <a:t>hese </a:t>
            </a:r>
            <a:r>
              <a:rPr lang="en-CA" sz="2800" dirty="0">
                <a:latin typeface="Californian FB" panose="0207040306080B030204" pitchFamily="18" charset="0"/>
                <a:cs typeface="Times New Roman" panose="02020603050405020304" pitchFamily="18" charset="0"/>
              </a:rPr>
              <a:t>wide-ranging perceptions form as early as </a:t>
            </a:r>
            <a:r>
              <a:rPr lang="en-CA" sz="2800" dirty="0" smtClean="0">
                <a:latin typeface="Californian FB" panose="0207040306080B030204" pitchFamily="18" charset="0"/>
                <a:cs typeface="Times New Roman" panose="02020603050405020304" pitchFamily="18" charset="0"/>
              </a:rPr>
              <a:t>kindergarten.</a:t>
            </a:r>
            <a:r>
              <a:rPr lang="en-US" sz="2800" dirty="0">
                <a:latin typeface="Californian FB" panose="0207040306080B030204" pitchFamily="18" charset="0"/>
                <a:cs typeface="Times New Roman" panose="02020603050405020304" pitchFamily="18" charset="0"/>
              </a:rPr>
              <a:t> </a:t>
            </a:r>
            <a:r>
              <a:rPr lang="en-US" sz="2800" dirty="0" smtClean="0">
                <a:latin typeface="Californian FB" panose="0207040306080B030204" pitchFamily="18" charset="0"/>
                <a:cs typeface="Times New Roman" panose="02020603050405020304" pitchFamily="18" charset="0"/>
              </a:rPr>
              <a:t>     </a:t>
            </a:r>
          </a:p>
          <a:p>
            <a:pPr marL="0" indent="0" algn="r">
              <a:buNone/>
            </a:pPr>
            <a:r>
              <a:rPr lang="en-US" sz="2000" dirty="0" smtClean="0">
                <a:latin typeface="Californian FB" panose="0207040306080B030204" pitchFamily="18" charset="0"/>
                <a:cs typeface="Times New Roman" panose="02020603050405020304" pitchFamily="18" charset="0"/>
              </a:rPr>
              <a:t>Levy </a:t>
            </a:r>
            <a:r>
              <a:rPr lang="en-US" sz="2000" dirty="0">
                <a:latin typeface="Californian FB" panose="0207040306080B030204" pitchFamily="18" charset="0"/>
                <a:cs typeface="Times New Roman" panose="02020603050405020304" pitchFamily="18" charset="0"/>
              </a:rPr>
              <a:t>et al., 2006, Odom et al., 2006; Yeong, Ostrosky &amp; Fowler, 2012 </a:t>
            </a:r>
          </a:p>
          <a:p>
            <a:pPr marL="0" indent="0">
              <a:buNone/>
            </a:pPr>
            <a:endParaRPr lang="en-CA" sz="2800" dirty="0" smtClean="0">
              <a:latin typeface="Californian FB" panose="0207040306080B030204" pitchFamily="18" charset="0"/>
              <a:cs typeface="Times New Roman" panose="02020603050405020304" pitchFamily="18" charset="0"/>
            </a:endParaRPr>
          </a:p>
          <a:p>
            <a:r>
              <a:rPr lang="en-CA" sz="2800" dirty="0" smtClean="0">
                <a:latin typeface="Californian FB" panose="0207040306080B030204" pitchFamily="18" charset="0"/>
                <a:cs typeface="Times New Roman" panose="02020603050405020304" pitchFamily="18" charset="0"/>
              </a:rPr>
              <a:t>Despite </a:t>
            </a:r>
            <a:r>
              <a:rPr lang="en-CA" sz="2800" dirty="0">
                <a:latin typeface="Californian FB" panose="0207040306080B030204" pitchFamily="18" charset="0"/>
                <a:cs typeface="Times New Roman" panose="02020603050405020304" pitchFamily="18" charset="0"/>
              </a:rPr>
              <a:t>the fact that research findings have led to deeper understanding of </a:t>
            </a:r>
            <a:r>
              <a:rPr lang="en-CA" sz="2800" dirty="0" smtClean="0">
                <a:latin typeface="Californian FB" panose="0207040306080B030204" pitchFamily="18" charset="0"/>
                <a:cs typeface="Times New Roman" panose="02020603050405020304" pitchFamily="18" charset="0"/>
              </a:rPr>
              <a:t>ASD, negative </a:t>
            </a:r>
            <a:r>
              <a:rPr lang="en-CA" sz="2800" dirty="0">
                <a:latin typeface="Californian FB" panose="0207040306080B030204" pitchFamily="18" charset="0"/>
                <a:cs typeface="Times New Roman" panose="02020603050405020304" pitchFamily="18" charset="0"/>
              </a:rPr>
              <a:t>social perceptions </a:t>
            </a:r>
            <a:r>
              <a:rPr lang="en-CA" sz="2800" dirty="0" smtClean="0">
                <a:latin typeface="Californian FB" panose="0207040306080B030204" pitchFamily="18" charset="0"/>
                <a:cs typeface="Times New Roman" panose="02020603050405020304" pitchFamily="18" charset="0"/>
              </a:rPr>
              <a:t>have remained.</a:t>
            </a:r>
          </a:p>
        </p:txBody>
      </p:sp>
    </p:spTree>
    <p:extLst>
      <p:ext uri="{BB962C8B-B14F-4D97-AF65-F5344CB8AC3E}">
        <p14:creationId xmlns:p14="http://schemas.microsoft.com/office/powerpoint/2010/main" val="9586350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016909"/>
          </a:xfrm>
        </p:spPr>
        <p:txBody>
          <a:bodyPr>
            <a:normAutofit/>
          </a:bodyPr>
          <a:lstStyle/>
          <a:p>
            <a:r>
              <a:rPr lang="en-US" sz="3200" dirty="0" smtClean="0">
                <a:solidFill>
                  <a:srgbClr val="C00000"/>
                </a:solidFill>
                <a:latin typeface="Californian FB" panose="0207040306080B030204" pitchFamily="18" charset="0"/>
              </a:rPr>
              <a:t>social perception - research</a:t>
            </a:r>
            <a:endParaRPr lang="en-US" sz="3200" dirty="0">
              <a:solidFill>
                <a:srgbClr val="C00000"/>
              </a:solidFill>
              <a:latin typeface="Californian FB" panose="0207040306080B030204" pitchFamily="18" charset="0"/>
            </a:endParaRPr>
          </a:p>
        </p:txBody>
      </p:sp>
      <p:sp>
        <p:nvSpPr>
          <p:cNvPr id="3" name="Content Placeholder 2"/>
          <p:cNvSpPr>
            <a:spLocks noGrp="1"/>
          </p:cNvSpPr>
          <p:nvPr>
            <p:ph idx="1"/>
          </p:nvPr>
        </p:nvSpPr>
        <p:spPr>
          <a:xfrm>
            <a:off x="1069848" y="1366787"/>
            <a:ext cx="10058400" cy="4805414"/>
          </a:xfrm>
        </p:spPr>
        <p:txBody>
          <a:bodyPr>
            <a:normAutofit fontScale="92500" lnSpcReduction="10000"/>
          </a:bodyPr>
          <a:lstStyle/>
          <a:p>
            <a:pPr marL="0" indent="0">
              <a:buNone/>
            </a:pPr>
            <a:r>
              <a:rPr lang="en-CA" sz="2800" dirty="0" smtClean="0">
                <a:latin typeface="Californian FB" panose="0207040306080B030204" pitchFamily="18" charset="0"/>
              </a:rPr>
              <a:t>Why this negative social perception?</a:t>
            </a:r>
          </a:p>
          <a:p>
            <a:r>
              <a:rPr lang="en-CA" sz="2800" dirty="0">
                <a:latin typeface="Californian FB" panose="0207040306080B030204" pitchFamily="18" charset="0"/>
              </a:rPr>
              <a:t>C</a:t>
            </a:r>
            <a:r>
              <a:rPr lang="en-CA" sz="2800" dirty="0" smtClean="0">
                <a:latin typeface="Californian FB" panose="0207040306080B030204" pitchFamily="18" charset="0"/>
              </a:rPr>
              <a:t>hildren </a:t>
            </a:r>
            <a:r>
              <a:rPr lang="en-CA" sz="2800" dirty="0">
                <a:latin typeface="Californian FB" panose="0207040306080B030204" pitchFamily="18" charset="0"/>
              </a:rPr>
              <a:t>with </a:t>
            </a:r>
            <a:r>
              <a:rPr lang="en-CA" sz="2800" dirty="0" smtClean="0">
                <a:latin typeface="Californian FB" panose="0207040306080B030204" pitchFamily="18" charset="0"/>
              </a:rPr>
              <a:t>ASD </a:t>
            </a:r>
            <a:r>
              <a:rPr lang="en-CA" sz="2800" dirty="0">
                <a:latin typeface="Californian FB" panose="0207040306080B030204" pitchFamily="18" charset="0"/>
              </a:rPr>
              <a:t>can </a:t>
            </a:r>
            <a:r>
              <a:rPr lang="en-CA" sz="2800" dirty="0" smtClean="0">
                <a:latin typeface="Californian FB" panose="0207040306080B030204" pitchFamily="18" charset="0"/>
              </a:rPr>
              <a:t>display behaviours </a:t>
            </a:r>
            <a:r>
              <a:rPr lang="en-CA" sz="2800" dirty="0">
                <a:latin typeface="Californian FB" panose="0207040306080B030204" pitchFamily="18" charset="0"/>
              </a:rPr>
              <a:t>that are not easily understood by </a:t>
            </a:r>
            <a:r>
              <a:rPr lang="en-CA" sz="2800" dirty="0" smtClean="0">
                <a:latin typeface="Californian FB" panose="0207040306080B030204" pitchFamily="18" charset="0"/>
              </a:rPr>
              <a:t>peers</a:t>
            </a:r>
          </a:p>
          <a:p>
            <a:pPr lvl="1"/>
            <a:r>
              <a:rPr lang="en-CA" sz="2600" dirty="0">
                <a:latin typeface="Californian FB" panose="0207040306080B030204" pitchFamily="18" charset="0"/>
              </a:rPr>
              <a:t>c</a:t>
            </a:r>
            <a:r>
              <a:rPr lang="en-CA" sz="2600" dirty="0" smtClean="0">
                <a:latin typeface="Californian FB" panose="0207040306080B030204" pitchFamily="18" charset="0"/>
              </a:rPr>
              <a:t>onfusing</a:t>
            </a:r>
          </a:p>
          <a:p>
            <a:pPr lvl="1"/>
            <a:r>
              <a:rPr lang="en-CA" sz="2600" dirty="0" smtClean="0">
                <a:latin typeface="Californian FB" panose="0207040306080B030204" pitchFamily="18" charset="0"/>
              </a:rPr>
              <a:t>troublesome</a:t>
            </a:r>
          </a:p>
          <a:p>
            <a:r>
              <a:rPr lang="en-CA" sz="2800" dirty="0" smtClean="0">
                <a:latin typeface="Californian FB" panose="0207040306080B030204" pitchFamily="18" charset="0"/>
              </a:rPr>
              <a:t>Typically </a:t>
            </a:r>
            <a:r>
              <a:rPr lang="en-CA" sz="2800" dirty="0">
                <a:latin typeface="Californian FB" panose="0207040306080B030204" pitchFamily="18" charset="0"/>
              </a:rPr>
              <a:t>developing children are often at a disadvantage because </a:t>
            </a:r>
            <a:r>
              <a:rPr lang="en-CA" sz="2800" dirty="0" smtClean="0">
                <a:latin typeface="Californian FB" panose="0207040306080B030204" pitchFamily="18" charset="0"/>
              </a:rPr>
              <a:t>they may not,</a:t>
            </a:r>
          </a:p>
          <a:p>
            <a:pPr lvl="1"/>
            <a:r>
              <a:rPr lang="en-CA" sz="2600" dirty="0" smtClean="0">
                <a:latin typeface="Californian FB" panose="0207040306080B030204" pitchFamily="18" charset="0"/>
              </a:rPr>
              <a:t>have </a:t>
            </a:r>
            <a:r>
              <a:rPr lang="en-CA" sz="2600" dirty="0">
                <a:latin typeface="Californian FB" panose="0207040306080B030204" pitchFamily="18" charset="0"/>
              </a:rPr>
              <a:t>knowledge about </a:t>
            </a:r>
            <a:r>
              <a:rPr lang="en-CA" sz="2600" dirty="0" smtClean="0">
                <a:latin typeface="Californian FB" panose="0207040306080B030204" pitchFamily="18" charset="0"/>
              </a:rPr>
              <a:t>ASD</a:t>
            </a:r>
          </a:p>
          <a:p>
            <a:pPr lvl="1"/>
            <a:r>
              <a:rPr lang="en-CA" sz="2600" dirty="0" smtClean="0">
                <a:latin typeface="Californian FB" panose="0207040306080B030204" pitchFamily="18" charset="0"/>
              </a:rPr>
              <a:t>understand </a:t>
            </a:r>
            <a:r>
              <a:rPr lang="en-CA" sz="2600" dirty="0">
                <a:latin typeface="Californian FB" panose="0207040306080B030204" pitchFamily="18" charset="0"/>
              </a:rPr>
              <a:t>capabilities of children with </a:t>
            </a:r>
            <a:r>
              <a:rPr lang="en-CA" sz="2600" dirty="0" smtClean="0">
                <a:latin typeface="Californian FB" panose="0207040306080B030204" pitchFamily="18" charset="0"/>
              </a:rPr>
              <a:t>ASD</a:t>
            </a:r>
          </a:p>
          <a:p>
            <a:r>
              <a:rPr lang="en-CA" sz="2800" dirty="0">
                <a:latin typeface="Californian FB" panose="0207040306080B030204" pitchFamily="18" charset="0"/>
              </a:rPr>
              <a:t>W</a:t>
            </a:r>
            <a:r>
              <a:rPr lang="en-CA" sz="2800" dirty="0" smtClean="0">
                <a:latin typeface="Californian FB" panose="0207040306080B030204" pitchFamily="18" charset="0"/>
              </a:rPr>
              <a:t>hen </a:t>
            </a:r>
            <a:r>
              <a:rPr lang="en-CA" sz="2800" dirty="0">
                <a:latin typeface="Californian FB" panose="0207040306080B030204" pitchFamily="18" charset="0"/>
              </a:rPr>
              <a:t>they acquire the knowledge, attitudes shift </a:t>
            </a:r>
            <a:endParaRPr lang="en-CA" sz="2100" dirty="0">
              <a:latin typeface="Californian FB" panose="0207040306080B030204" pitchFamily="18" charset="0"/>
            </a:endParaRPr>
          </a:p>
          <a:p>
            <a:pPr marL="0" indent="0" algn="r">
              <a:buNone/>
            </a:pPr>
            <a:r>
              <a:rPr lang="en-CA" sz="2100" dirty="0">
                <a:latin typeface="Californian FB" panose="0207040306080B030204" pitchFamily="18" charset="0"/>
              </a:rPr>
              <a:t>I</a:t>
            </a:r>
            <a:r>
              <a:rPr lang="en-CA" sz="2100" dirty="0" smtClean="0">
                <a:latin typeface="Californian FB" panose="0207040306080B030204" pitchFamily="18" charset="0"/>
              </a:rPr>
              <a:t>son </a:t>
            </a:r>
            <a:r>
              <a:rPr lang="en-CA" sz="2100" dirty="0">
                <a:latin typeface="Californian FB" panose="0207040306080B030204" pitchFamily="18" charset="0"/>
              </a:rPr>
              <a:t>et al., 2010; Rillotta &amp; Nettelbeck, </a:t>
            </a:r>
            <a:r>
              <a:rPr lang="en-CA" sz="2100" dirty="0" smtClean="0">
                <a:latin typeface="Californian FB" panose="0207040306080B030204" pitchFamily="18" charset="0"/>
              </a:rPr>
              <a:t>2007; Frederickson</a:t>
            </a:r>
            <a:r>
              <a:rPr lang="en-CA" sz="2100" dirty="0">
                <a:latin typeface="Californian FB" panose="0207040306080B030204" pitchFamily="18" charset="0"/>
              </a:rPr>
              <a:t>, 2010; Han, Ostrosky &amp; Diamond, 2006; Nowicki, 2006</a:t>
            </a:r>
          </a:p>
          <a:p>
            <a:endParaRPr lang="en-CA" sz="2100" dirty="0" smtClean="0">
              <a:latin typeface="Californian FB" panose="0207040306080B030204" pitchFamily="18" charset="0"/>
            </a:endParaRPr>
          </a:p>
          <a:p>
            <a:endParaRPr lang="en-US" dirty="0"/>
          </a:p>
        </p:txBody>
      </p:sp>
    </p:spTree>
    <p:extLst>
      <p:ext uri="{BB962C8B-B14F-4D97-AF65-F5344CB8AC3E}">
        <p14:creationId xmlns:p14="http://schemas.microsoft.com/office/powerpoint/2010/main" val="20984908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020" y="426881"/>
            <a:ext cx="10377478" cy="1113161"/>
          </a:xfrm>
        </p:spPr>
        <p:txBody>
          <a:bodyPr>
            <a:normAutofit/>
          </a:bodyPr>
          <a:lstStyle/>
          <a:p>
            <a:r>
              <a:rPr lang="en-US" sz="3200" dirty="0" smtClean="0">
                <a:solidFill>
                  <a:srgbClr val="C00000"/>
                </a:solidFill>
                <a:latin typeface="Californian FB" panose="0207040306080B030204" pitchFamily="18" charset="0"/>
              </a:rPr>
              <a:t>Social perspective - research </a:t>
            </a:r>
            <a:endParaRPr lang="en-US" sz="3200" dirty="0">
              <a:solidFill>
                <a:srgbClr val="C00000"/>
              </a:solidFill>
              <a:latin typeface="Californian FB" panose="0207040306080B030204" pitchFamily="18" charset="0"/>
            </a:endParaRPr>
          </a:p>
        </p:txBody>
      </p:sp>
      <p:sp>
        <p:nvSpPr>
          <p:cNvPr id="3" name="Content Placeholder 2"/>
          <p:cNvSpPr>
            <a:spLocks noGrp="1"/>
          </p:cNvSpPr>
          <p:nvPr>
            <p:ph idx="1"/>
          </p:nvPr>
        </p:nvSpPr>
        <p:spPr>
          <a:xfrm>
            <a:off x="770020" y="1540042"/>
            <a:ext cx="10963176" cy="4669453"/>
          </a:xfrm>
        </p:spPr>
        <p:txBody>
          <a:bodyPr>
            <a:normAutofit/>
          </a:bodyPr>
          <a:lstStyle/>
          <a:p>
            <a:r>
              <a:rPr lang="en-CA" sz="2800" dirty="0">
                <a:latin typeface="Californian FB" panose="0207040306080B030204" pitchFamily="18" charset="0"/>
              </a:rPr>
              <a:t>C</a:t>
            </a:r>
            <a:r>
              <a:rPr lang="en-CA" sz="2800" dirty="0" smtClean="0">
                <a:latin typeface="Californian FB" panose="0207040306080B030204" pitchFamily="18" charset="0"/>
              </a:rPr>
              <a:t>hildren’s </a:t>
            </a:r>
            <a:r>
              <a:rPr lang="en-CA" sz="2800" dirty="0">
                <a:latin typeface="Californian FB" panose="0207040306080B030204" pitchFamily="18" charset="0"/>
              </a:rPr>
              <a:t>social perceptions are developed through direct</a:t>
            </a:r>
            <a:r>
              <a:rPr lang="en-CA" sz="2800" b="1" dirty="0">
                <a:latin typeface="Californian FB" panose="0207040306080B030204" pitchFamily="18" charset="0"/>
              </a:rPr>
              <a:t> </a:t>
            </a:r>
            <a:r>
              <a:rPr lang="en-CA" sz="2800" dirty="0">
                <a:latin typeface="Californian FB" panose="0207040306080B030204" pitchFamily="18" charset="0"/>
              </a:rPr>
              <a:t>and indirect experiences </a:t>
            </a:r>
            <a:r>
              <a:rPr lang="en-CA" dirty="0">
                <a:latin typeface="Californian FB" panose="0207040306080B030204" pitchFamily="18" charset="0"/>
              </a:rPr>
              <a:t>(Odom et al., 2006; Brownwell, Zerwas &amp; Blaram, 2002</a:t>
            </a:r>
            <a:r>
              <a:rPr lang="en-CA" dirty="0" smtClean="0">
                <a:latin typeface="Californian FB" panose="0207040306080B030204" pitchFamily="18" charset="0"/>
              </a:rPr>
              <a:t>).</a:t>
            </a:r>
          </a:p>
          <a:p>
            <a:r>
              <a:rPr lang="en-CA" sz="2800" b="1" dirty="0" smtClean="0">
                <a:latin typeface="Californian FB" panose="0207040306080B030204" pitchFamily="18" charset="0"/>
              </a:rPr>
              <a:t>Direct</a:t>
            </a:r>
            <a:r>
              <a:rPr lang="en-CA" sz="2800" dirty="0" smtClean="0">
                <a:latin typeface="Californian FB" panose="0207040306080B030204" pitchFamily="18" charset="0"/>
              </a:rPr>
              <a:t> experiences - interactions and experiences </a:t>
            </a:r>
            <a:r>
              <a:rPr lang="en-CA" sz="2800" dirty="0">
                <a:latin typeface="Californian FB" panose="0207040306080B030204" pitchFamily="18" charset="0"/>
              </a:rPr>
              <a:t>across a range of play and learning </a:t>
            </a:r>
            <a:r>
              <a:rPr lang="en-CA" sz="2800" dirty="0" smtClean="0">
                <a:latin typeface="Californian FB" panose="0207040306080B030204" pitchFamily="18" charset="0"/>
              </a:rPr>
              <a:t>contexts and</a:t>
            </a:r>
          </a:p>
          <a:p>
            <a:r>
              <a:rPr lang="en-CA" sz="2800" b="1" dirty="0">
                <a:latin typeface="Californian FB" panose="0207040306080B030204" pitchFamily="18" charset="0"/>
              </a:rPr>
              <a:t>I</a:t>
            </a:r>
            <a:r>
              <a:rPr lang="en-CA" sz="2800" b="1" dirty="0" smtClean="0">
                <a:latin typeface="Californian FB" panose="0207040306080B030204" pitchFamily="18" charset="0"/>
              </a:rPr>
              <a:t>ndirect</a:t>
            </a:r>
            <a:r>
              <a:rPr lang="en-CA" sz="2800" dirty="0" smtClean="0">
                <a:latin typeface="Californian FB" panose="0207040306080B030204" pitchFamily="18" charset="0"/>
              </a:rPr>
              <a:t> experiences - engagement </a:t>
            </a:r>
            <a:r>
              <a:rPr lang="en-CA" sz="2800" dirty="0">
                <a:latin typeface="Californian FB" panose="0207040306080B030204" pitchFamily="18" charset="0"/>
              </a:rPr>
              <a:t>with </a:t>
            </a:r>
            <a:r>
              <a:rPr lang="en-CA" sz="2800" dirty="0" smtClean="0">
                <a:latin typeface="Californian FB" panose="0207040306080B030204" pitchFamily="18" charset="0"/>
              </a:rPr>
              <a:t>materials</a:t>
            </a:r>
            <a:r>
              <a:rPr lang="en-CA" sz="2800" dirty="0">
                <a:latin typeface="Californian FB" panose="0207040306080B030204" pitchFamily="18" charset="0"/>
              </a:rPr>
              <a:t>, </a:t>
            </a:r>
            <a:r>
              <a:rPr lang="en-CA" sz="2800" dirty="0" smtClean="0">
                <a:latin typeface="Californian FB" panose="0207040306080B030204" pitchFamily="18" charset="0"/>
              </a:rPr>
              <a:t>(e.g</a:t>
            </a:r>
            <a:r>
              <a:rPr lang="en-CA" sz="2800" dirty="0">
                <a:latin typeface="Californian FB" panose="0207040306080B030204" pitchFamily="18" charset="0"/>
              </a:rPr>
              <a:t>. </a:t>
            </a:r>
            <a:r>
              <a:rPr lang="en-CA" sz="2800" dirty="0" smtClean="0">
                <a:latin typeface="Californian FB" panose="0207040306080B030204" pitchFamily="18" charset="0"/>
              </a:rPr>
              <a:t>videos, television, print material, </a:t>
            </a:r>
            <a:r>
              <a:rPr lang="en-CA" sz="2800" dirty="0">
                <a:latin typeface="Californian FB" panose="0207040306080B030204" pitchFamily="18" charset="0"/>
              </a:rPr>
              <a:t>such as </a:t>
            </a:r>
            <a:r>
              <a:rPr lang="en-CA" sz="2800" dirty="0" smtClean="0">
                <a:latin typeface="Californian FB" panose="0207040306080B030204" pitchFamily="18" charset="0"/>
              </a:rPr>
              <a:t>story books).</a:t>
            </a:r>
          </a:p>
        </p:txBody>
      </p:sp>
      <p:pic>
        <p:nvPicPr>
          <p:cNvPr id="4" name="Picture 3"/>
          <p:cNvPicPr>
            <a:picLocks noChangeAspect="1"/>
          </p:cNvPicPr>
          <p:nvPr/>
        </p:nvPicPr>
        <p:blipFill>
          <a:blip r:embed="rId2"/>
          <a:stretch>
            <a:fillRect/>
          </a:stretch>
        </p:blipFill>
        <p:spPr>
          <a:xfrm>
            <a:off x="478431" y="4543921"/>
            <a:ext cx="4047873" cy="2074244"/>
          </a:xfrm>
          <a:prstGeom prst="rect">
            <a:avLst/>
          </a:prstGeom>
        </p:spPr>
      </p:pic>
      <p:pic>
        <p:nvPicPr>
          <p:cNvPr id="5" name="Picture 4"/>
          <p:cNvPicPr>
            <a:picLocks noChangeAspect="1"/>
          </p:cNvPicPr>
          <p:nvPr/>
        </p:nvPicPr>
        <p:blipFill>
          <a:blip r:embed="rId3"/>
          <a:stretch>
            <a:fillRect/>
          </a:stretch>
        </p:blipFill>
        <p:spPr>
          <a:xfrm>
            <a:off x="4940191" y="4543921"/>
            <a:ext cx="3433788" cy="2192955"/>
          </a:xfrm>
          <a:prstGeom prst="rect">
            <a:avLst/>
          </a:prstGeom>
        </p:spPr>
      </p:pic>
      <p:pic>
        <p:nvPicPr>
          <p:cNvPr id="3074" name="Picture 2" descr="Image result for 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8615" y="3942145"/>
            <a:ext cx="2569945" cy="2402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9320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3"/>
            <a:ext cx="10058400" cy="843654"/>
          </a:xfrm>
        </p:spPr>
        <p:txBody>
          <a:bodyPr>
            <a:normAutofit/>
          </a:bodyPr>
          <a:lstStyle/>
          <a:p>
            <a:r>
              <a:rPr lang="en-US" sz="3200" dirty="0" smtClean="0">
                <a:solidFill>
                  <a:srgbClr val="C00000"/>
                </a:solidFill>
                <a:latin typeface="Californian FB" panose="0207040306080B030204" pitchFamily="18" charset="0"/>
              </a:rPr>
              <a:t>Social perception of ASD</a:t>
            </a:r>
            <a:endParaRPr lang="en-US" sz="3200" dirty="0">
              <a:solidFill>
                <a:srgbClr val="C00000"/>
              </a:solidFill>
              <a:latin typeface="Californian FB" panose="0207040306080B030204" pitchFamily="18" charset="0"/>
            </a:endParaRPr>
          </a:p>
        </p:txBody>
      </p:sp>
      <p:sp>
        <p:nvSpPr>
          <p:cNvPr id="3" name="Content Placeholder 2"/>
          <p:cNvSpPr>
            <a:spLocks noGrp="1"/>
          </p:cNvSpPr>
          <p:nvPr>
            <p:ph idx="1"/>
          </p:nvPr>
        </p:nvSpPr>
        <p:spPr>
          <a:xfrm>
            <a:off x="1069848" y="1328287"/>
            <a:ext cx="10058400" cy="4468528"/>
          </a:xfrm>
        </p:spPr>
        <p:txBody>
          <a:bodyPr>
            <a:normAutofit/>
          </a:bodyPr>
          <a:lstStyle/>
          <a:p>
            <a:pPr marL="0" indent="0" algn="ctr">
              <a:buNone/>
            </a:pPr>
            <a:r>
              <a:rPr lang="en-CA" sz="2800" i="1" dirty="0" smtClean="0">
                <a:latin typeface="Californian FB" panose="0207040306080B030204" pitchFamily="18" charset="0"/>
                <a:cs typeface="Times New Roman" panose="02020603050405020304" pitchFamily="18" charset="0"/>
              </a:rPr>
              <a:t>Understanding </a:t>
            </a:r>
            <a:r>
              <a:rPr lang="en-CA" sz="2800" i="1" dirty="0">
                <a:latin typeface="Californian FB" panose="0207040306080B030204" pitchFamily="18" charset="0"/>
                <a:cs typeface="Times New Roman" panose="02020603050405020304" pitchFamily="18" charset="0"/>
              </a:rPr>
              <a:t>the underpinnings of the </a:t>
            </a:r>
            <a:r>
              <a:rPr lang="en-CA" sz="2800" i="1" dirty="0" smtClean="0">
                <a:latin typeface="Californian FB" panose="0207040306080B030204" pitchFamily="18" charset="0"/>
                <a:cs typeface="Times New Roman" panose="02020603050405020304" pitchFamily="18" charset="0"/>
              </a:rPr>
              <a:t>negative </a:t>
            </a:r>
            <a:r>
              <a:rPr lang="en-CA" sz="2800" i="1" dirty="0">
                <a:latin typeface="Californian FB" panose="0207040306080B030204" pitchFamily="18" charset="0"/>
                <a:cs typeface="Times New Roman" panose="02020603050405020304" pitchFamily="18" charset="0"/>
              </a:rPr>
              <a:t>social perceptions of </a:t>
            </a:r>
            <a:r>
              <a:rPr lang="en-CA" sz="2800" i="1" dirty="0" smtClean="0">
                <a:latin typeface="Californian FB" panose="0207040306080B030204" pitchFamily="18" charset="0"/>
                <a:cs typeface="Times New Roman" panose="02020603050405020304" pitchFamily="18" charset="0"/>
              </a:rPr>
              <a:t>[ASD] may help shift </a:t>
            </a:r>
            <a:r>
              <a:rPr lang="en-CA" sz="2800" i="1" dirty="0">
                <a:latin typeface="Californian FB" panose="0207040306080B030204" pitchFamily="18" charset="0"/>
                <a:cs typeface="Times New Roman" panose="02020603050405020304" pitchFamily="18" charset="0"/>
              </a:rPr>
              <a:t>a school culture from one that </a:t>
            </a:r>
            <a:r>
              <a:rPr lang="en-CA" sz="2800" i="1" dirty="0" smtClean="0">
                <a:latin typeface="Californian FB" panose="0207040306080B030204" pitchFamily="18" charset="0"/>
                <a:cs typeface="Times New Roman" panose="02020603050405020304" pitchFamily="18" charset="0"/>
              </a:rPr>
              <a:t>is at times based on misunderstanding, </a:t>
            </a:r>
            <a:r>
              <a:rPr lang="en-CA" sz="2800" i="1" dirty="0">
                <a:latin typeface="Californian FB" panose="0207040306080B030204" pitchFamily="18" charset="0"/>
                <a:cs typeface="Times New Roman" panose="02020603050405020304" pitchFamily="18" charset="0"/>
              </a:rPr>
              <a:t>to one that </a:t>
            </a:r>
            <a:r>
              <a:rPr lang="en-CA" sz="2800" i="1" dirty="0" smtClean="0">
                <a:latin typeface="Californian FB" panose="0207040306080B030204" pitchFamily="18" charset="0"/>
                <a:cs typeface="Times New Roman" panose="02020603050405020304" pitchFamily="18" charset="0"/>
              </a:rPr>
              <a:t>welcomes and accepts                                                                children with [ASD] </a:t>
            </a:r>
            <a:r>
              <a:rPr lang="en-CA" sz="2800" i="1" dirty="0">
                <a:latin typeface="Californian FB" panose="0207040306080B030204" pitchFamily="18" charset="0"/>
                <a:cs typeface="Times New Roman" panose="02020603050405020304" pitchFamily="18" charset="0"/>
              </a:rPr>
              <a:t>as friends and members of a classroom </a:t>
            </a:r>
            <a:r>
              <a:rPr lang="en-CA" sz="2800" i="1" dirty="0" smtClean="0">
                <a:latin typeface="Californian FB" panose="0207040306080B030204" pitchFamily="18" charset="0"/>
                <a:cs typeface="Times New Roman" panose="02020603050405020304" pitchFamily="18" charset="0"/>
              </a:rPr>
              <a:t>community.</a:t>
            </a:r>
            <a:r>
              <a:rPr lang="en-CA" sz="2800" i="1" dirty="0"/>
              <a:t> </a:t>
            </a:r>
            <a:r>
              <a:rPr lang="en-CA" sz="2800" i="1" dirty="0" smtClean="0"/>
              <a:t>                          </a:t>
            </a:r>
          </a:p>
          <a:p>
            <a:pPr marL="0" indent="0" algn="ctr">
              <a:buNone/>
            </a:pPr>
            <a:r>
              <a:rPr lang="en-CA" dirty="0" smtClean="0">
                <a:latin typeface="Californian FB" panose="0207040306080B030204" pitchFamily="18" charset="0"/>
              </a:rPr>
              <a:t>UNICEF </a:t>
            </a:r>
            <a:r>
              <a:rPr lang="en-CA" dirty="0">
                <a:latin typeface="Californian FB" panose="0207040306080B030204" pitchFamily="18" charset="0"/>
              </a:rPr>
              <a:t>REAP Project </a:t>
            </a:r>
            <a:r>
              <a:rPr lang="en-CA" dirty="0" smtClean="0">
                <a:latin typeface="Californian FB" panose="0207040306080B030204" pitchFamily="18" charset="0"/>
              </a:rPr>
              <a:t>Rieser</a:t>
            </a:r>
            <a:r>
              <a:rPr lang="en-CA" dirty="0">
                <a:latin typeface="Californian FB" panose="0207040306080B030204" pitchFamily="18" charset="0"/>
              </a:rPr>
              <a:t>, World of Inclusion </a:t>
            </a:r>
            <a:endParaRPr lang="en-US" dirty="0">
              <a:latin typeface="Californian FB" panose="0207040306080B0302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887579" y="3562551"/>
            <a:ext cx="2637322" cy="3059872"/>
          </a:xfrm>
          <a:prstGeom prst="rect">
            <a:avLst/>
          </a:prstGeom>
        </p:spPr>
      </p:pic>
      <p:pic>
        <p:nvPicPr>
          <p:cNvPr id="5" name="Picture 4"/>
          <p:cNvPicPr>
            <a:picLocks noChangeAspect="1"/>
          </p:cNvPicPr>
          <p:nvPr/>
        </p:nvPicPr>
        <p:blipFill>
          <a:blip r:embed="rId3"/>
          <a:stretch>
            <a:fillRect/>
          </a:stretch>
        </p:blipFill>
        <p:spPr>
          <a:xfrm>
            <a:off x="5964295" y="3655138"/>
            <a:ext cx="3028950" cy="3028950"/>
          </a:xfrm>
          <a:prstGeom prst="rect">
            <a:avLst/>
          </a:prstGeom>
        </p:spPr>
      </p:pic>
    </p:spTree>
    <p:extLst>
      <p:ext uri="{BB962C8B-B14F-4D97-AF65-F5344CB8AC3E}">
        <p14:creationId xmlns:p14="http://schemas.microsoft.com/office/powerpoint/2010/main" val="32783610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1027" y="981776"/>
            <a:ext cx="10127221" cy="5190423"/>
          </a:xfrm>
        </p:spPr>
        <p:txBody>
          <a:bodyPr/>
          <a:lstStyle/>
          <a:p>
            <a:pPr marL="0" indent="0">
              <a:buNone/>
            </a:pPr>
            <a:r>
              <a:rPr lang="en-US" sz="2800" i="1" dirty="0" smtClean="0">
                <a:latin typeface="Californian FB" panose="0207040306080B030204" pitchFamily="18" charset="0"/>
              </a:rPr>
              <a:t>I’m here. And you are there. And that’s okay, but </a:t>
            </a:r>
            <a:r>
              <a:rPr lang="en-US" sz="2800" i="1" dirty="0">
                <a:latin typeface="Californian FB" panose="0207040306080B030204" pitchFamily="18" charset="0"/>
              </a:rPr>
              <a:t>m</a:t>
            </a:r>
            <a:r>
              <a:rPr lang="en-US" sz="2800" i="1" dirty="0" smtClean="0">
                <a:latin typeface="Californian FB" panose="0207040306080B030204" pitchFamily="18" charset="0"/>
              </a:rPr>
              <a:t>aybe there will be a gentle wind that pulls us together. And then I’ll be here and you’ll be here, too.</a:t>
            </a:r>
          </a:p>
          <a:p>
            <a:pPr marL="0" indent="0" algn="r">
              <a:buNone/>
            </a:pPr>
            <a:r>
              <a:rPr lang="en-US" sz="2400" dirty="0" smtClean="0">
                <a:latin typeface="Californian FB" panose="0207040306080B030204" pitchFamily="18" charset="0"/>
              </a:rPr>
              <a:t>Reynolds (2011) about his children’s book,</a:t>
            </a:r>
          </a:p>
          <a:p>
            <a:pPr marL="0" indent="0" algn="r">
              <a:buNone/>
            </a:pPr>
            <a:r>
              <a:rPr lang="en-US" sz="2400" i="1" dirty="0" smtClean="0">
                <a:latin typeface="Californian FB" panose="0207040306080B030204" pitchFamily="18" charset="0"/>
              </a:rPr>
              <a:t>I’m Here </a:t>
            </a:r>
            <a:r>
              <a:rPr lang="en-US" sz="2400" dirty="0" smtClean="0">
                <a:latin typeface="Californian FB" panose="0207040306080B030204" pitchFamily="18" charset="0"/>
              </a:rPr>
              <a:t>… a story about autism.</a:t>
            </a:r>
            <a:endParaRPr lang="en-US" sz="2400" dirty="0">
              <a:latin typeface="Californian FB" panose="0207040306080B030204" pitchFamily="18" charset="0"/>
            </a:endParaRPr>
          </a:p>
        </p:txBody>
      </p:sp>
      <p:pic>
        <p:nvPicPr>
          <p:cNvPr id="4" name="Picture 3"/>
          <p:cNvPicPr>
            <a:picLocks noChangeAspect="1"/>
          </p:cNvPicPr>
          <p:nvPr/>
        </p:nvPicPr>
        <p:blipFill>
          <a:blip r:embed="rId2"/>
          <a:stretch>
            <a:fillRect/>
          </a:stretch>
        </p:blipFill>
        <p:spPr>
          <a:xfrm>
            <a:off x="2184935" y="3010155"/>
            <a:ext cx="4202682" cy="2861256"/>
          </a:xfrm>
          <a:prstGeom prst="rect">
            <a:avLst/>
          </a:prstGeom>
        </p:spPr>
      </p:pic>
    </p:spTree>
    <p:extLst>
      <p:ext uri="{BB962C8B-B14F-4D97-AF65-F5344CB8AC3E}">
        <p14:creationId xmlns:p14="http://schemas.microsoft.com/office/powerpoint/2010/main" val="1425212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394" y="278626"/>
            <a:ext cx="10058400" cy="988033"/>
          </a:xfrm>
        </p:spPr>
        <p:txBody>
          <a:bodyPr>
            <a:normAutofit/>
          </a:bodyPr>
          <a:lstStyle/>
          <a:p>
            <a:r>
              <a:rPr lang="en-US" sz="3200" dirty="0" smtClean="0">
                <a:solidFill>
                  <a:srgbClr val="C00000"/>
                </a:solidFill>
                <a:latin typeface="Californian FB" panose="0207040306080B030204" pitchFamily="18" charset="0"/>
              </a:rPr>
              <a:t>social perception - research</a:t>
            </a:r>
            <a:endParaRPr lang="en-US" sz="3200" dirty="0">
              <a:solidFill>
                <a:srgbClr val="C00000"/>
              </a:solidFill>
              <a:latin typeface="Californian FB" panose="0207040306080B030204" pitchFamily="18" charset="0"/>
            </a:endParaRPr>
          </a:p>
        </p:txBody>
      </p:sp>
      <p:sp>
        <p:nvSpPr>
          <p:cNvPr id="3" name="Content Placeholder 2"/>
          <p:cNvSpPr>
            <a:spLocks noGrp="1"/>
          </p:cNvSpPr>
          <p:nvPr>
            <p:ph idx="1"/>
          </p:nvPr>
        </p:nvSpPr>
        <p:spPr>
          <a:xfrm>
            <a:off x="683394" y="1270535"/>
            <a:ext cx="10444854" cy="4901665"/>
          </a:xfrm>
        </p:spPr>
        <p:txBody>
          <a:bodyPr>
            <a:noAutofit/>
          </a:bodyPr>
          <a:lstStyle/>
          <a:p>
            <a:r>
              <a:rPr lang="en-CA" sz="2600" dirty="0">
                <a:latin typeface="Californian FB" panose="0207040306080B030204" pitchFamily="18" charset="0"/>
              </a:rPr>
              <a:t>W</a:t>
            </a:r>
            <a:r>
              <a:rPr lang="en-CA" sz="2600" dirty="0" smtClean="0">
                <a:latin typeface="Californian FB" panose="0207040306080B030204" pitchFamily="18" charset="0"/>
              </a:rPr>
              <a:t>ell-designed awareness interventions can </a:t>
            </a:r>
            <a:r>
              <a:rPr lang="en-CA" sz="2600" dirty="0">
                <a:latin typeface="Californian FB" panose="0207040306080B030204" pitchFamily="18" charset="0"/>
              </a:rPr>
              <a:t>help improve positive social perceptions of </a:t>
            </a:r>
            <a:r>
              <a:rPr lang="en-CA" sz="2600" dirty="0" smtClean="0">
                <a:latin typeface="Californian FB" panose="0207040306080B030204" pitchFamily="18" charset="0"/>
              </a:rPr>
              <a:t>ASD</a:t>
            </a:r>
          </a:p>
          <a:p>
            <a:r>
              <a:rPr lang="en-CA" sz="2600" dirty="0" smtClean="0">
                <a:latin typeface="Californian FB" panose="0207040306080B030204" pitchFamily="18" charset="0"/>
              </a:rPr>
              <a:t>Lindsay </a:t>
            </a:r>
            <a:r>
              <a:rPr lang="en-CA" sz="2600" dirty="0">
                <a:latin typeface="Californian FB" panose="0207040306080B030204" pitchFamily="18" charset="0"/>
              </a:rPr>
              <a:t>and Edwards (</a:t>
            </a:r>
            <a:r>
              <a:rPr lang="en-CA" sz="2600" dirty="0" smtClean="0">
                <a:latin typeface="Californian FB" panose="0207040306080B030204" pitchFamily="18" charset="0"/>
              </a:rPr>
              <a:t>2013) remind us:</a:t>
            </a:r>
            <a:endParaRPr lang="en-CA" sz="2600" dirty="0">
              <a:latin typeface="Californian FB" panose="0207040306080B030204" pitchFamily="18" charset="0"/>
            </a:endParaRPr>
          </a:p>
          <a:p>
            <a:pPr marL="0" indent="0" algn="ctr">
              <a:buNone/>
            </a:pPr>
            <a:r>
              <a:rPr lang="en-CA" sz="2600" i="1" dirty="0">
                <a:latin typeface="Californian FB" panose="0207040306080B030204" pitchFamily="18" charset="0"/>
              </a:rPr>
              <a:t>Educators should carefully choose an appropriate intervention </a:t>
            </a:r>
            <a:r>
              <a:rPr lang="en-CA" sz="2600" i="1" dirty="0" smtClean="0">
                <a:latin typeface="Californian FB" panose="0207040306080B030204" pitchFamily="18" charset="0"/>
              </a:rPr>
              <a:t>to </a:t>
            </a:r>
            <a:r>
              <a:rPr lang="en-CA" sz="2600" i="1" dirty="0">
                <a:latin typeface="Californian FB" panose="0207040306080B030204" pitchFamily="18" charset="0"/>
              </a:rPr>
              <a:t>meet the needs of children in their class while considering age </a:t>
            </a:r>
            <a:r>
              <a:rPr lang="en-CA" sz="2600" i="1" dirty="0" smtClean="0">
                <a:latin typeface="Californian FB" panose="0207040306080B030204" pitchFamily="18" charset="0"/>
              </a:rPr>
              <a:t>appropriateness and </a:t>
            </a:r>
            <a:r>
              <a:rPr lang="en-CA" sz="2600" i="1" dirty="0">
                <a:latin typeface="Californian FB" panose="0207040306080B030204" pitchFamily="18" charset="0"/>
              </a:rPr>
              <a:t>diversity of the students. It is also important for </a:t>
            </a:r>
            <a:r>
              <a:rPr lang="en-CA" sz="2600" i="1" dirty="0" smtClean="0">
                <a:latin typeface="Californian FB" panose="0207040306080B030204" pitchFamily="18" charset="0"/>
              </a:rPr>
              <a:t>educators to </a:t>
            </a:r>
            <a:r>
              <a:rPr lang="en-CA" sz="2600" i="1" dirty="0">
                <a:latin typeface="Californian FB" panose="0207040306080B030204" pitchFamily="18" charset="0"/>
              </a:rPr>
              <a:t>be cognizant of the broader societal influences that impact </a:t>
            </a:r>
            <a:r>
              <a:rPr lang="en-CA" sz="2600" i="1" dirty="0" smtClean="0">
                <a:latin typeface="Californian FB" panose="0207040306080B030204" pitchFamily="18" charset="0"/>
              </a:rPr>
              <a:t>attitudes </a:t>
            </a:r>
            <a:r>
              <a:rPr lang="en-CA" sz="2600" i="1" dirty="0">
                <a:latin typeface="Californian FB" panose="0207040306080B030204" pitchFamily="18" charset="0"/>
              </a:rPr>
              <a:t>towards [autism</a:t>
            </a:r>
            <a:r>
              <a:rPr lang="en-CA" sz="2600" i="1" dirty="0" smtClean="0">
                <a:latin typeface="Californian FB" panose="0207040306080B030204" pitchFamily="18" charset="0"/>
              </a:rPr>
              <a:t>]. (p. 633)</a:t>
            </a:r>
            <a:endParaRPr lang="en-US" sz="2600" dirty="0"/>
          </a:p>
        </p:txBody>
      </p:sp>
      <p:pic>
        <p:nvPicPr>
          <p:cNvPr id="4" name="Picture 3"/>
          <p:cNvPicPr>
            <a:picLocks noChangeAspect="1"/>
          </p:cNvPicPr>
          <p:nvPr/>
        </p:nvPicPr>
        <p:blipFill>
          <a:blip r:embed="rId2"/>
          <a:stretch>
            <a:fillRect/>
          </a:stretch>
        </p:blipFill>
        <p:spPr>
          <a:xfrm>
            <a:off x="3546910" y="4333988"/>
            <a:ext cx="4331368" cy="2191939"/>
          </a:xfrm>
          <a:prstGeom prst="rect">
            <a:avLst/>
          </a:prstGeom>
        </p:spPr>
      </p:pic>
    </p:spTree>
    <p:extLst>
      <p:ext uri="{BB962C8B-B14F-4D97-AF65-F5344CB8AC3E}">
        <p14:creationId xmlns:p14="http://schemas.microsoft.com/office/powerpoint/2010/main" val="32891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972" y="234376"/>
            <a:ext cx="10058400" cy="1609344"/>
          </a:xfrm>
        </p:spPr>
        <p:txBody>
          <a:bodyPr>
            <a:normAutofit/>
          </a:bodyPr>
          <a:lstStyle/>
          <a:p>
            <a:r>
              <a:rPr lang="en-US" sz="3200" dirty="0" smtClean="0">
                <a:solidFill>
                  <a:srgbClr val="C00000"/>
                </a:solidFill>
                <a:latin typeface="Californian FB" panose="0207040306080B030204" pitchFamily="18" charset="0"/>
              </a:rPr>
              <a:t>Collaboration-School team, parent(s), and the child</a:t>
            </a:r>
            <a:endParaRPr lang="en-US" sz="3200" dirty="0">
              <a:solidFill>
                <a:srgbClr val="C00000"/>
              </a:solidFill>
              <a:latin typeface="Californian FB" panose="0207040306080B030204" pitchFamily="18" charset="0"/>
            </a:endParaRPr>
          </a:p>
        </p:txBody>
      </p:sp>
      <p:pic>
        <p:nvPicPr>
          <p:cNvPr id="5" name="Picture 4"/>
          <p:cNvPicPr>
            <a:picLocks noChangeAspect="1"/>
          </p:cNvPicPr>
          <p:nvPr/>
        </p:nvPicPr>
        <p:blipFill>
          <a:blip r:embed="rId2"/>
          <a:stretch>
            <a:fillRect/>
          </a:stretch>
        </p:blipFill>
        <p:spPr>
          <a:xfrm>
            <a:off x="2627397" y="1601003"/>
            <a:ext cx="6648450" cy="3810000"/>
          </a:xfrm>
          <a:prstGeom prst="rect">
            <a:avLst/>
          </a:prstGeom>
        </p:spPr>
      </p:pic>
    </p:spTree>
    <p:extLst>
      <p:ext uri="{BB962C8B-B14F-4D97-AF65-F5344CB8AC3E}">
        <p14:creationId xmlns:p14="http://schemas.microsoft.com/office/powerpoint/2010/main" val="26005949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7440" y="1225296"/>
            <a:ext cx="9070848" cy="3972346"/>
          </a:xfrm>
        </p:spPr>
        <p:txBody>
          <a:bodyPr>
            <a:normAutofit/>
          </a:bodyPr>
          <a:lstStyle/>
          <a:p>
            <a:r>
              <a:rPr lang="en-US" sz="4000" dirty="0">
                <a:latin typeface="Californian FB" panose="0207040306080B030204" pitchFamily="18" charset="0"/>
              </a:rPr>
              <a:t>Shifting social </a:t>
            </a:r>
            <a:r>
              <a:rPr lang="en-US" sz="4000" dirty="0" smtClean="0">
                <a:latin typeface="Californian FB" panose="0207040306080B030204" pitchFamily="18" charset="0"/>
              </a:rPr>
              <a:t>perception – why we are here today</a:t>
            </a:r>
            <a:r>
              <a:rPr lang="en-US" sz="4000" dirty="0">
                <a:latin typeface="Californian FB" panose="0207040306080B030204" pitchFamily="18" charset="0"/>
              </a:rPr>
              <a:t/>
            </a:r>
            <a:br>
              <a:rPr lang="en-US" sz="4000" dirty="0">
                <a:latin typeface="Californian FB" panose="0207040306080B030204" pitchFamily="18" charset="0"/>
              </a:rPr>
            </a:br>
            <a:endParaRPr lang="en-US" sz="4000" dirty="0">
              <a:latin typeface="Californian FB" panose="0207040306080B030204" pitchFamily="18" charset="0"/>
            </a:endParaRPr>
          </a:p>
        </p:txBody>
      </p:sp>
    </p:spTree>
    <p:extLst>
      <p:ext uri="{BB962C8B-B14F-4D97-AF65-F5344CB8AC3E}">
        <p14:creationId xmlns:p14="http://schemas.microsoft.com/office/powerpoint/2010/main" val="17757169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C00000"/>
                </a:solidFill>
                <a:latin typeface="Californian FB" panose="0207040306080B030204" pitchFamily="18" charset="0"/>
              </a:rPr>
              <a:t>Shifting Social perspective </a:t>
            </a:r>
            <a:endParaRPr lang="en-US" sz="3200" dirty="0">
              <a:latin typeface="Californian FB" panose="0207040306080B030204" pitchFamily="18" charset="0"/>
            </a:endParaRPr>
          </a:p>
        </p:txBody>
      </p:sp>
      <p:sp>
        <p:nvSpPr>
          <p:cNvPr id="3" name="Content Placeholder 2"/>
          <p:cNvSpPr>
            <a:spLocks noGrp="1"/>
          </p:cNvSpPr>
          <p:nvPr>
            <p:ph idx="1"/>
          </p:nvPr>
        </p:nvSpPr>
        <p:spPr>
          <a:xfrm>
            <a:off x="1069848" y="1896177"/>
            <a:ext cx="10058400" cy="4276023"/>
          </a:xfrm>
        </p:spPr>
        <p:txBody>
          <a:bodyPr>
            <a:normAutofit/>
          </a:bodyPr>
          <a:lstStyle/>
          <a:p>
            <a:r>
              <a:rPr lang="en-CA" sz="2800" dirty="0">
                <a:latin typeface="Californian FB" panose="0207040306080B030204" pitchFamily="18" charset="0"/>
              </a:rPr>
              <a:t>P</a:t>
            </a:r>
            <a:r>
              <a:rPr lang="en-CA" sz="2800" dirty="0" smtClean="0">
                <a:latin typeface="Californian FB" panose="0207040306080B030204" pitchFamily="18" charset="0"/>
              </a:rPr>
              <a:t>rimary </a:t>
            </a:r>
            <a:r>
              <a:rPr lang="en-CA" sz="2800" dirty="0">
                <a:latin typeface="Californian FB" panose="0207040306080B030204" pitchFamily="18" charset="0"/>
              </a:rPr>
              <a:t>classroom </a:t>
            </a:r>
            <a:r>
              <a:rPr lang="en-CA" sz="2800" dirty="0" smtClean="0">
                <a:latin typeface="Californian FB" panose="0207040306080B030204" pitchFamily="18" charset="0"/>
              </a:rPr>
              <a:t>settings</a:t>
            </a:r>
            <a:endParaRPr lang="en-CA" sz="2800" dirty="0">
              <a:latin typeface="Californian FB" panose="0207040306080B030204" pitchFamily="18" charset="0"/>
            </a:endParaRPr>
          </a:p>
          <a:p>
            <a:pPr lvl="1"/>
            <a:r>
              <a:rPr lang="en-CA" sz="2400" dirty="0" smtClean="0">
                <a:latin typeface="Californian FB" panose="0207040306080B030204" pitchFamily="18" charset="0"/>
              </a:rPr>
              <a:t>ideal </a:t>
            </a:r>
            <a:r>
              <a:rPr lang="en-CA" sz="2400" dirty="0">
                <a:latin typeface="Californian FB" panose="0207040306080B030204" pitchFamily="18" charset="0"/>
              </a:rPr>
              <a:t>environment to foster positive social perceptions toward children with </a:t>
            </a:r>
            <a:r>
              <a:rPr lang="en-CA" sz="2400" dirty="0" smtClean="0">
                <a:latin typeface="Californian FB" panose="0207040306080B030204" pitchFamily="18" charset="0"/>
              </a:rPr>
              <a:t>ASD</a:t>
            </a:r>
          </a:p>
          <a:p>
            <a:r>
              <a:rPr lang="en-CA" sz="2800" dirty="0">
                <a:latin typeface="Californian FB" panose="0207040306080B030204" pitchFamily="18" charset="0"/>
              </a:rPr>
              <a:t>S</a:t>
            </a:r>
            <a:r>
              <a:rPr lang="en-CA" sz="2800" dirty="0" smtClean="0">
                <a:latin typeface="Californian FB" panose="0207040306080B030204" pitchFamily="18" charset="0"/>
              </a:rPr>
              <a:t>ocial </a:t>
            </a:r>
            <a:r>
              <a:rPr lang="en-CA" sz="2800" dirty="0">
                <a:latin typeface="Californian FB" panose="0207040306080B030204" pitchFamily="18" charset="0"/>
              </a:rPr>
              <a:t>behaviour </a:t>
            </a:r>
            <a:r>
              <a:rPr lang="en-CA" sz="2800" dirty="0" smtClean="0">
                <a:latin typeface="Californian FB" panose="0207040306080B030204" pitchFamily="18" charset="0"/>
              </a:rPr>
              <a:t>is:</a:t>
            </a:r>
          </a:p>
          <a:p>
            <a:pPr lvl="1"/>
            <a:r>
              <a:rPr lang="en-CA" sz="2600" dirty="0" smtClean="0">
                <a:latin typeface="Californian FB" panose="0207040306080B030204" pitchFamily="18" charset="0"/>
              </a:rPr>
              <a:t>most </a:t>
            </a:r>
            <a:r>
              <a:rPr lang="en-CA" sz="2600" dirty="0">
                <a:latin typeface="Californian FB" panose="0207040306080B030204" pitchFamily="18" charset="0"/>
              </a:rPr>
              <a:t>impressionable and malleable during the early years at </a:t>
            </a:r>
            <a:r>
              <a:rPr lang="en-CA" sz="2600" dirty="0" smtClean="0">
                <a:latin typeface="Californian FB" panose="0207040306080B030204" pitchFamily="18" charset="0"/>
              </a:rPr>
              <a:t>school</a:t>
            </a:r>
          </a:p>
          <a:p>
            <a:pPr lvl="1"/>
            <a:r>
              <a:rPr lang="en-CA" sz="2600" dirty="0" smtClean="0">
                <a:latin typeface="Californian FB" panose="0207040306080B030204" pitchFamily="18" charset="0"/>
              </a:rPr>
              <a:t>positive </a:t>
            </a:r>
            <a:r>
              <a:rPr lang="en-CA" sz="2600" dirty="0">
                <a:latin typeface="Californian FB" panose="0207040306080B030204" pitchFamily="18" charset="0"/>
              </a:rPr>
              <a:t>perceptions that develop early may have a positive impact throughout childhood and into </a:t>
            </a:r>
            <a:r>
              <a:rPr lang="en-CA" sz="2600" dirty="0" smtClean="0">
                <a:latin typeface="Californian FB" panose="0207040306080B030204" pitchFamily="18" charset="0"/>
              </a:rPr>
              <a:t>adulthood</a:t>
            </a:r>
          </a:p>
          <a:p>
            <a:pPr marL="0" indent="0" algn="r">
              <a:buNone/>
            </a:pPr>
            <a:endParaRPr lang="en-CA" sz="1800" dirty="0" smtClean="0">
              <a:latin typeface="Californian FB" panose="0207040306080B030204" pitchFamily="18" charset="0"/>
            </a:endParaRPr>
          </a:p>
          <a:p>
            <a:pPr marL="0" indent="0" algn="r">
              <a:buNone/>
            </a:pPr>
            <a:r>
              <a:rPr lang="en-CA" sz="1800" dirty="0" smtClean="0">
                <a:latin typeface="Californian FB" panose="0207040306080B030204" pitchFamily="18" charset="0"/>
              </a:rPr>
              <a:t>(Brown </a:t>
            </a:r>
            <a:r>
              <a:rPr lang="en-CA" sz="1800" dirty="0">
                <a:latin typeface="Californian FB" panose="0207040306080B030204" pitchFamily="18" charset="0"/>
              </a:rPr>
              <a:t>et al., 2008; Brownell, Zerwas &amp; Blaram, 2002; Diamond &amp; Hestenes, 1996; Diamond &amp; Hong, 2010; Diamond &amp; Tu, 2009; Favazza &amp; Odom, 1996/1997; Maich &amp; Belcher, 2012). </a:t>
            </a:r>
            <a:endParaRPr lang="en-US" sz="1800" dirty="0">
              <a:latin typeface="Californian FB" panose="0207040306080B030204" pitchFamily="18" charset="0"/>
            </a:endParaRPr>
          </a:p>
        </p:txBody>
      </p:sp>
    </p:spTree>
    <p:extLst>
      <p:ext uri="{BB962C8B-B14F-4D97-AF65-F5344CB8AC3E}">
        <p14:creationId xmlns:p14="http://schemas.microsoft.com/office/powerpoint/2010/main" val="20404783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556" y="464754"/>
            <a:ext cx="10664791" cy="1161288"/>
          </a:xfrm>
        </p:spPr>
        <p:txBody>
          <a:bodyPr>
            <a:normAutofit/>
          </a:bodyPr>
          <a:lstStyle/>
          <a:p>
            <a:r>
              <a:rPr lang="en-US" sz="3200" dirty="0" smtClean="0">
                <a:solidFill>
                  <a:srgbClr val="C00000"/>
                </a:solidFill>
                <a:latin typeface="Californian FB" panose="0207040306080B030204" pitchFamily="18" charset="0"/>
              </a:rPr>
              <a:t>Shifting Social </a:t>
            </a:r>
            <a:r>
              <a:rPr lang="en-US" sz="3200" dirty="0">
                <a:solidFill>
                  <a:srgbClr val="C00000"/>
                </a:solidFill>
                <a:latin typeface="Californian FB" panose="0207040306080B030204" pitchFamily="18" charset="0"/>
              </a:rPr>
              <a:t>perspective </a:t>
            </a:r>
            <a:r>
              <a:rPr lang="en-US" sz="3200" dirty="0" smtClean="0">
                <a:solidFill>
                  <a:srgbClr val="C00000"/>
                </a:solidFill>
                <a:latin typeface="Californian FB" panose="0207040306080B030204" pitchFamily="18" charset="0"/>
              </a:rPr>
              <a:t>–</a:t>
            </a:r>
            <a:r>
              <a:rPr lang="en-US" sz="2800" dirty="0" smtClean="0">
                <a:solidFill>
                  <a:srgbClr val="C00000"/>
                </a:solidFill>
                <a:latin typeface="Californian FB" panose="0207040306080B030204" pitchFamily="18" charset="0"/>
              </a:rPr>
              <a:t> Nasatir &amp; Horn (2003)</a:t>
            </a:r>
            <a:endParaRPr lang="en-US" sz="2800" dirty="0"/>
          </a:p>
        </p:txBody>
      </p:sp>
      <p:sp>
        <p:nvSpPr>
          <p:cNvPr id="3" name="Content Placeholder 2"/>
          <p:cNvSpPr>
            <a:spLocks noGrp="1"/>
          </p:cNvSpPr>
          <p:nvPr>
            <p:ph idx="1"/>
          </p:nvPr>
        </p:nvSpPr>
        <p:spPr>
          <a:xfrm>
            <a:off x="837397" y="1421564"/>
            <a:ext cx="9953966" cy="3070459"/>
          </a:xfrm>
        </p:spPr>
        <p:txBody>
          <a:bodyPr>
            <a:normAutofit/>
          </a:bodyPr>
          <a:lstStyle/>
          <a:p>
            <a:r>
              <a:rPr lang="en-CA" sz="2800" dirty="0" smtClean="0">
                <a:latin typeface="Californian FB" panose="0207040306080B030204" pitchFamily="18" charset="0"/>
              </a:rPr>
              <a:t>When </a:t>
            </a:r>
            <a:r>
              <a:rPr lang="en-CA" sz="2800" dirty="0">
                <a:latin typeface="Californian FB" panose="0207040306080B030204" pitchFamily="18" charset="0"/>
              </a:rPr>
              <a:t>educators incorporated literature featuring characters with </a:t>
            </a:r>
            <a:r>
              <a:rPr lang="en-CA" sz="2800" dirty="0" smtClean="0">
                <a:latin typeface="Californian FB" panose="0207040306080B030204" pitchFamily="18" charset="0"/>
              </a:rPr>
              <a:t>disability:</a:t>
            </a:r>
          </a:p>
          <a:p>
            <a:pPr lvl="1"/>
            <a:r>
              <a:rPr lang="en-CA" sz="2600" dirty="0">
                <a:latin typeface="Californian FB" panose="0207040306080B030204" pitchFamily="18" charset="0"/>
              </a:rPr>
              <a:t>s</a:t>
            </a:r>
            <a:r>
              <a:rPr lang="en-CA" sz="2600" dirty="0" smtClean="0">
                <a:latin typeface="Californian FB" panose="0207040306080B030204" pitchFamily="18" charset="0"/>
              </a:rPr>
              <a:t>ubstantial </a:t>
            </a:r>
            <a:r>
              <a:rPr lang="en-CA" sz="2600" dirty="0">
                <a:latin typeface="Californian FB" panose="0207040306080B030204" pitchFamily="18" charset="0"/>
              </a:rPr>
              <a:t>and lasting shift in </a:t>
            </a:r>
            <a:r>
              <a:rPr lang="en-CA" sz="2600" dirty="0" smtClean="0">
                <a:latin typeface="Californian FB" panose="0207040306080B030204" pitchFamily="18" charset="0"/>
              </a:rPr>
              <a:t>children’s </a:t>
            </a:r>
            <a:r>
              <a:rPr lang="en-CA" sz="2600" dirty="0">
                <a:latin typeface="Californian FB" panose="0207040306080B030204" pitchFamily="18" charset="0"/>
              </a:rPr>
              <a:t>perception toward </a:t>
            </a:r>
            <a:r>
              <a:rPr lang="en-CA" sz="2600" dirty="0" smtClean="0">
                <a:latin typeface="Californian FB" panose="0207040306080B030204" pitchFamily="18" charset="0"/>
              </a:rPr>
              <a:t>individuals with disability</a:t>
            </a:r>
            <a:endParaRPr lang="en-CA" dirty="0" smtClean="0">
              <a:latin typeface="Californian FB" panose="0207040306080B030204" pitchFamily="18" charset="0"/>
            </a:endParaRPr>
          </a:p>
          <a:p>
            <a:pPr marL="0" indent="0">
              <a:buNone/>
            </a:pPr>
            <a:endParaRPr lang="en-CA" dirty="0">
              <a:latin typeface="Californian FB" panose="0207040306080B030204" pitchFamily="18" charset="0"/>
            </a:endParaRPr>
          </a:p>
          <a:p>
            <a:pPr marL="0" indent="0">
              <a:buNone/>
            </a:pPr>
            <a:endParaRPr lang="en-US" dirty="0"/>
          </a:p>
        </p:txBody>
      </p:sp>
      <p:pic>
        <p:nvPicPr>
          <p:cNvPr id="4" name="Picture 3"/>
          <p:cNvPicPr>
            <a:picLocks noChangeAspect="1"/>
          </p:cNvPicPr>
          <p:nvPr/>
        </p:nvPicPr>
        <p:blipFill>
          <a:blip r:embed="rId2"/>
          <a:stretch>
            <a:fillRect/>
          </a:stretch>
        </p:blipFill>
        <p:spPr>
          <a:xfrm>
            <a:off x="8212223" y="3312928"/>
            <a:ext cx="3027866" cy="2358190"/>
          </a:xfrm>
          <a:prstGeom prst="rect">
            <a:avLst/>
          </a:prstGeom>
        </p:spPr>
      </p:pic>
      <p:sp>
        <p:nvSpPr>
          <p:cNvPr id="5" name="TextBox 4"/>
          <p:cNvSpPr txBox="1"/>
          <p:nvPr/>
        </p:nvSpPr>
        <p:spPr>
          <a:xfrm>
            <a:off x="1205925" y="3223297"/>
            <a:ext cx="6406764" cy="2092881"/>
          </a:xfrm>
          <a:prstGeom prst="rect">
            <a:avLst/>
          </a:prstGeom>
          <a:noFill/>
        </p:spPr>
        <p:txBody>
          <a:bodyPr wrap="square" rtlCol="0">
            <a:spAutoFit/>
          </a:bodyPr>
          <a:lstStyle/>
          <a:p>
            <a:pPr algn="ctr"/>
            <a:r>
              <a:rPr lang="en-CA" sz="2800" i="1" dirty="0">
                <a:latin typeface="Californian FB" panose="0207040306080B030204" pitchFamily="18" charset="0"/>
              </a:rPr>
              <a:t>Literature can provide a powerful influence on beliefs  </a:t>
            </a:r>
            <a:r>
              <a:rPr lang="en-CA" sz="2800" i="1" dirty="0" smtClean="0">
                <a:latin typeface="Californian FB" panose="0207040306080B030204" pitchFamily="18" charset="0"/>
              </a:rPr>
              <a:t>and </a:t>
            </a:r>
            <a:r>
              <a:rPr lang="en-CA" sz="2800" i="1" dirty="0">
                <a:latin typeface="Californian FB" panose="0207040306080B030204" pitchFamily="18" charset="0"/>
              </a:rPr>
              <a:t>can refute stereotypes and construct positive images  </a:t>
            </a:r>
            <a:r>
              <a:rPr lang="en-CA" sz="2800" i="1" dirty="0" smtClean="0">
                <a:latin typeface="Californian FB" panose="0207040306080B030204" pitchFamily="18" charset="0"/>
              </a:rPr>
              <a:t>about </a:t>
            </a:r>
            <a:r>
              <a:rPr lang="en-CA" sz="2800" i="1" dirty="0">
                <a:latin typeface="Californian FB" panose="0207040306080B030204" pitchFamily="18" charset="0"/>
              </a:rPr>
              <a:t>people with disabilities in the mind of the reader </a:t>
            </a:r>
            <a:r>
              <a:rPr lang="en-CA" sz="2800" i="1" dirty="0" smtClean="0">
                <a:latin typeface="Californian FB" panose="0207040306080B030204" pitchFamily="18" charset="0"/>
              </a:rPr>
              <a:t> </a:t>
            </a:r>
            <a:r>
              <a:rPr lang="en-CA" sz="2800" dirty="0" smtClean="0">
                <a:latin typeface="Californian FB" panose="0207040306080B030204" pitchFamily="18" charset="0"/>
              </a:rPr>
              <a:t>(</a:t>
            </a:r>
            <a:r>
              <a:rPr lang="en-CA" sz="2800" dirty="0">
                <a:latin typeface="Californian FB" panose="0207040306080B030204" pitchFamily="18" charset="0"/>
              </a:rPr>
              <a:t>p. 8).</a:t>
            </a:r>
          </a:p>
          <a:p>
            <a:endParaRPr lang="en-US" dirty="0"/>
          </a:p>
        </p:txBody>
      </p:sp>
    </p:spTree>
    <p:extLst>
      <p:ext uri="{BB962C8B-B14F-4D97-AF65-F5344CB8AC3E}">
        <p14:creationId xmlns:p14="http://schemas.microsoft.com/office/powerpoint/2010/main" val="29742899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161288"/>
          </a:xfrm>
        </p:spPr>
        <p:txBody>
          <a:bodyPr>
            <a:normAutofit/>
          </a:bodyPr>
          <a:lstStyle/>
          <a:p>
            <a:r>
              <a:rPr lang="en-US" sz="3200" dirty="0">
                <a:solidFill>
                  <a:srgbClr val="C00000"/>
                </a:solidFill>
                <a:latin typeface="Californian FB" panose="0207040306080B030204" pitchFamily="18" charset="0"/>
              </a:rPr>
              <a:t>Why </a:t>
            </a:r>
            <a:r>
              <a:rPr lang="en-US" sz="3200" dirty="0" smtClean="0">
                <a:solidFill>
                  <a:srgbClr val="C00000"/>
                </a:solidFill>
                <a:latin typeface="Californian FB" panose="0207040306080B030204" pitchFamily="18" charset="0"/>
              </a:rPr>
              <a:t>we are here today</a:t>
            </a:r>
            <a:endParaRPr lang="en-US" sz="3200" dirty="0">
              <a:latin typeface="Californian FB" panose="0207040306080B030204" pitchFamily="18" charset="0"/>
            </a:endParaRPr>
          </a:p>
        </p:txBody>
      </p:sp>
      <p:sp>
        <p:nvSpPr>
          <p:cNvPr id="3" name="Content Placeholder 2"/>
          <p:cNvSpPr>
            <a:spLocks noGrp="1"/>
          </p:cNvSpPr>
          <p:nvPr>
            <p:ph idx="1"/>
          </p:nvPr>
        </p:nvSpPr>
        <p:spPr>
          <a:xfrm>
            <a:off x="1145406" y="1443789"/>
            <a:ext cx="9982842" cy="4526279"/>
          </a:xfrm>
        </p:spPr>
        <p:txBody>
          <a:bodyPr/>
          <a:lstStyle/>
          <a:p>
            <a:endParaRPr lang="en-US" sz="2800" dirty="0" smtClean="0">
              <a:latin typeface="Californian FB" panose="0207040306080B030204" pitchFamily="18" charset="0"/>
            </a:endParaRPr>
          </a:p>
          <a:p>
            <a:pPr marL="0" indent="0" algn="ctr">
              <a:buNone/>
            </a:pPr>
            <a:r>
              <a:rPr lang="en-US" sz="2800" i="1" dirty="0" smtClean="0">
                <a:latin typeface="Californian FB" panose="0207040306080B030204" pitchFamily="18" charset="0"/>
              </a:rPr>
              <a:t>Using appropriate literature can help establish a positive classroom … celebrating, honoring, and respecting differences of the characters in the texts lays down the foundations for recognizing and respecting individuals differences within the classroom community </a:t>
            </a:r>
            <a:r>
              <a:rPr lang="en-CA" i="1" dirty="0" smtClean="0">
                <a:latin typeface="Californian FB" panose="0207040306080B030204" pitchFamily="18" charset="0"/>
              </a:rPr>
              <a:t>Kent &amp; Simpson , 2012, </a:t>
            </a:r>
            <a:r>
              <a:rPr lang="en-US" i="1" dirty="0" smtClean="0">
                <a:latin typeface="Californian FB" panose="0207040306080B030204" pitchFamily="18" charset="0"/>
              </a:rPr>
              <a:t>p. 29</a:t>
            </a:r>
            <a:endParaRPr lang="en-US" dirty="0">
              <a:latin typeface="Californian FB" panose="0207040306080B030204" pitchFamily="18" charset="0"/>
            </a:endParaRPr>
          </a:p>
        </p:txBody>
      </p:sp>
      <p:pic>
        <p:nvPicPr>
          <p:cNvPr id="4" name="Picture 3"/>
          <p:cNvPicPr>
            <a:picLocks noChangeAspect="1"/>
          </p:cNvPicPr>
          <p:nvPr/>
        </p:nvPicPr>
        <p:blipFill>
          <a:blip r:embed="rId2"/>
          <a:stretch>
            <a:fillRect/>
          </a:stretch>
        </p:blipFill>
        <p:spPr>
          <a:xfrm>
            <a:off x="4484668" y="3964539"/>
            <a:ext cx="3304318" cy="2432515"/>
          </a:xfrm>
          <a:prstGeom prst="rect">
            <a:avLst/>
          </a:prstGeom>
        </p:spPr>
      </p:pic>
    </p:spTree>
    <p:extLst>
      <p:ext uri="{BB962C8B-B14F-4D97-AF65-F5344CB8AC3E}">
        <p14:creationId xmlns:p14="http://schemas.microsoft.com/office/powerpoint/2010/main" val="1948900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340254"/>
            <a:ext cx="10058400" cy="1247915"/>
          </a:xfrm>
        </p:spPr>
        <p:txBody>
          <a:bodyPr>
            <a:normAutofit/>
          </a:bodyPr>
          <a:lstStyle/>
          <a:p>
            <a:r>
              <a:rPr lang="en-US" sz="3200" dirty="0" smtClean="0">
                <a:solidFill>
                  <a:srgbClr val="C00000"/>
                </a:solidFill>
                <a:latin typeface="Californian FB" panose="0207040306080B030204" pitchFamily="18" charset="0"/>
              </a:rPr>
              <a:t>Disability as part of diversity</a:t>
            </a:r>
            <a:endParaRPr lang="en-US" sz="3200" dirty="0">
              <a:solidFill>
                <a:srgbClr val="C00000"/>
              </a:solidFill>
              <a:latin typeface="Californian FB" panose="0207040306080B030204" pitchFamily="18" charset="0"/>
            </a:endParaRPr>
          </a:p>
        </p:txBody>
      </p:sp>
      <p:sp>
        <p:nvSpPr>
          <p:cNvPr id="3" name="Content Placeholder 2"/>
          <p:cNvSpPr>
            <a:spLocks noGrp="1"/>
          </p:cNvSpPr>
          <p:nvPr>
            <p:ph idx="1"/>
          </p:nvPr>
        </p:nvSpPr>
        <p:spPr>
          <a:xfrm>
            <a:off x="827773" y="1588169"/>
            <a:ext cx="7988968" cy="4584032"/>
          </a:xfrm>
        </p:spPr>
        <p:txBody>
          <a:bodyPr>
            <a:normAutofit/>
          </a:bodyPr>
          <a:lstStyle/>
          <a:p>
            <a:r>
              <a:rPr lang="en-CA" sz="2800" dirty="0">
                <a:latin typeface="Californian FB" panose="0207040306080B030204" pitchFamily="18" charset="0"/>
              </a:rPr>
              <a:t>C</a:t>
            </a:r>
            <a:r>
              <a:rPr lang="en-CA" sz="2800" dirty="0" smtClean="0">
                <a:latin typeface="Californian FB" panose="0207040306080B030204" pitchFamily="18" charset="0"/>
              </a:rPr>
              <a:t>hildren’s </a:t>
            </a:r>
            <a:r>
              <a:rPr lang="en-CA" sz="2800" dirty="0">
                <a:latin typeface="Californian FB" panose="0207040306080B030204" pitchFamily="18" charset="0"/>
              </a:rPr>
              <a:t>literature that includes images of </a:t>
            </a:r>
            <a:r>
              <a:rPr lang="en-CA" sz="2800" dirty="0" smtClean="0">
                <a:latin typeface="Californian FB" panose="0207040306080B030204" pitchFamily="18" charset="0"/>
              </a:rPr>
              <a:t>children with disabilities can </a:t>
            </a:r>
            <a:r>
              <a:rPr lang="en-CA" sz="2800" dirty="0">
                <a:latin typeface="Californian FB" panose="0207040306080B030204" pitchFamily="18" charset="0"/>
              </a:rPr>
              <a:t>be </a:t>
            </a:r>
            <a:r>
              <a:rPr lang="en-CA" sz="2800" b="1" dirty="0">
                <a:latin typeface="Californian FB" panose="0207040306080B030204" pitchFamily="18" charset="0"/>
              </a:rPr>
              <a:t>organized in two different </a:t>
            </a:r>
            <a:r>
              <a:rPr lang="en-CA" sz="2800" b="1" dirty="0" smtClean="0">
                <a:latin typeface="Californian FB" panose="0207040306080B030204" pitchFamily="18" charset="0"/>
              </a:rPr>
              <a:t>ways</a:t>
            </a:r>
            <a:r>
              <a:rPr lang="en-CA" sz="2800" b="1" dirty="0">
                <a:latin typeface="Californian FB" panose="0207040306080B030204" pitchFamily="18" charset="0"/>
              </a:rPr>
              <a:t> </a:t>
            </a:r>
            <a:r>
              <a:rPr lang="en-CA" dirty="0" smtClean="0">
                <a:latin typeface="Californian FB" panose="0207040306080B030204" pitchFamily="18" charset="0"/>
              </a:rPr>
              <a:t>(Nasatir &amp; Horn, 2003)</a:t>
            </a:r>
          </a:p>
          <a:p>
            <a:pPr marL="788670" lvl="1" indent="-514350">
              <a:buFont typeface="+mj-lt"/>
              <a:buAutoNum type="arabicPeriod"/>
            </a:pPr>
            <a:r>
              <a:rPr lang="en-CA" sz="2600" dirty="0" smtClean="0">
                <a:latin typeface="Californian FB" panose="0207040306080B030204" pitchFamily="18" charset="0"/>
              </a:rPr>
              <a:t>Simply </a:t>
            </a:r>
            <a:r>
              <a:rPr lang="en-CA" sz="2600" dirty="0">
                <a:latin typeface="Californian FB" panose="0207040306080B030204" pitchFamily="18" charset="0"/>
              </a:rPr>
              <a:t>addresses disability as a </a:t>
            </a:r>
            <a:r>
              <a:rPr lang="en-CA" sz="2600" b="1" dirty="0">
                <a:latin typeface="Californian FB" panose="0207040306080B030204" pitchFamily="18" charset="0"/>
              </a:rPr>
              <a:t>part of </a:t>
            </a:r>
            <a:r>
              <a:rPr lang="en-CA" sz="2600" b="1" dirty="0" smtClean="0">
                <a:latin typeface="Californian FB" panose="0207040306080B030204" pitchFamily="18" charset="0"/>
              </a:rPr>
              <a:t>diversity</a:t>
            </a:r>
            <a:r>
              <a:rPr lang="en-CA" sz="2600" dirty="0">
                <a:latin typeface="Californian FB" panose="0207040306080B030204" pitchFamily="18" charset="0"/>
              </a:rPr>
              <a:t> </a:t>
            </a:r>
            <a:r>
              <a:rPr lang="en-CA" sz="2600" dirty="0" smtClean="0">
                <a:latin typeface="Californian FB" panose="0207040306080B030204" pitchFamily="18" charset="0"/>
              </a:rPr>
              <a:t>- children with disability are </a:t>
            </a:r>
            <a:r>
              <a:rPr lang="en-CA" sz="2600" dirty="0">
                <a:latin typeface="Californian FB" panose="0207040306080B030204" pitchFamily="18" charset="0"/>
              </a:rPr>
              <a:t>shown in books doing the same things as children without </a:t>
            </a:r>
            <a:r>
              <a:rPr lang="en-CA" sz="2600" dirty="0" smtClean="0">
                <a:latin typeface="Californian FB" panose="0207040306080B030204" pitchFamily="18" charset="0"/>
              </a:rPr>
              <a:t>disability.</a:t>
            </a:r>
          </a:p>
          <a:p>
            <a:r>
              <a:rPr lang="en-CA" sz="2800" dirty="0" smtClean="0">
                <a:latin typeface="Californian FB" panose="0207040306080B030204" pitchFamily="18" charset="0"/>
              </a:rPr>
              <a:t>Usually there </a:t>
            </a:r>
            <a:r>
              <a:rPr lang="en-CA" sz="2800" dirty="0">
                <a:latin typeface="Californian FB" panose="0207040306080B030204" pitchFamily="18" charset="0"/>
              </a:rPr>
              <a:t>is a character that has a disability; however the plot does not specifically focus on issues of the disability and/or its impact on the </a:t>
            </a:r>
            <a:r>
              <a:rPr lang="en-CA" sz="2800" dirty="0" smtClean="0">
                <a:latin typeface="Californian FB" panose="0207040306080B030204" pitchFamily="18" charset="0"/>
              </a:rPr>
              <a:t>person.</a:t>
            </a:r>
          </a:p>
        </p:txBody>
      </p:sp>
      <p:pic>
        <p:nvPicPr>
          <p:cNvPr id="4" name="Picture 3"/>
          <p:cNvPicPr>
            <a:picLocks noChangeAspect="1"/>
          </p:cNvPicPr>
          <p:nvPr/>
        </p:nvPicPr>
        <p:blipFill>
          <a:blip r:embed="rId2"/>
          <a:stretch>
            <a:fillRect/>
          </a:stretch>
        </p:blipFill>
        <p:spPr>
          <a:xfrm>
            <a:off x="8912994" y="1674796"/>
            <a:ext cx="2794214" cy="4089052"/>
          </a:xfrm>
          <a:prstGeom prst="rect">
            <a:avLst/>
          </a:prstGeom>
        </p:spPr>
      </p:pic>
    </p:spTree>
    <p:extLst>
      <p:ext uri="{BB962C8B-B14F-4D97-AF65-F5344CB8AC3E}">
        <p14:creationId xmlns:p14="http://schemas.microsoft.com/office/powerpoint/2010/main" val="32063674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901" y="484632"/>
            <a:ext cx="10175347" cy="920656"/>
          </a:xfrm>
        </p:spPr>
        <p:txBody>
          <a:bodyPr>
            <a:normAutofit/>
          </a:bodyPr>
          <a:lstStyle/>
          <a:p>
            <a:r>
              <a:rPr lang="en-CA" sz="3200" dirty="0">
                <a:solidFill>
                  <a:srgbClr val="C00000"/>
                </a:solidFill>
                <a:latin typeface="Californian FB" panose="0207040306080B030204" pitchFamily="18" charset="0"/>
              </a:rPr>
              <a:t>disability as a part of diversity</a:t>
            </a:r>
            <a:endParaRPr lang="en-US" sz="3200" dirty="0"/>
          </a:p>
        </p:txBody>
      </p:sp>
      <p:sp>
        <p:nvSpPr>
          <p:cNvPr id="3" name="Content Placeholder 2"/>
          <p:cNvSpPr>
            <a:spLocks noGrp="1"/>
          </p:cNvSpPr>
          <p:nvPr>
            <p:ph idx="1"/>
          </p:nvPr>
        </p:nvSpPr>
        <p:spPr>
          <a:xfrm>
            <a:off x="4148487" y="1617044"/>
            <a:ext cx="7064943" cy="4843914"/>
          </a:xfrm>
        </p:spPr>
        <p:txBody>
          <a:bodyPr>
            <a:noAutofit/>
          </a:bodyPr>
          <a:lstStyle/>
          <a:p>
            <a:r>
              <a:rPr lang="en-CA" sz="2800" u="sng" dirty="0">
                <a:latin typeface="Californian FB" panose="0207040306080B030204" pitchFamily="18" charset="0"/>
              </a:rPr>
              <a:t>A Boy Called </a:t>
            </a:r>
            <a:r>
              <a:rPr lang="en-CA" sz="2800" u="sng" dirty="0" smtClean="0">
                <a:latin typeface="Californian FB" panose="0207040306080B030204" pitchFamily="18" charset="0"/>
              </a:rPr>
              <a:t>Bat </a:t>
            </a:r>
            <a:r>
              <a:rPr lang="en-CA" sz="2800" dirty="0" smtClean="0">
                <a:latin typeface="Californian FB" panose="0207040306080B030204" pitchFamily="18" charset="0"/>
              </a:rPr>
              <a:t>by Elana </a:t>
            </a:r>
            <a:r>
              <a:rPr lang="en-CA" sz="2800" dirty="0">
                <a:latin typeface="Californian FB" panose="0207040306080B030204" pitchFamily="18" charset="0"/>
              </a:rPr>
              <a:t>Arnold</a:t>
            </a:r>
          </a:p>
          <a:p>
            <a:r>
              <a:rPr lang="en-CA" sz="2800" dirty="0" smtClean="0">
                <a:latin typeface="Californian FB" panose="0207040306080B030204" pitchFamily="18" charset="0"/>
              </a:rPr>
              <a:t>Alexander </a:t>
            </a:r>
            <a:r>
              <a:rPr lang="en-CA" sz="2800" dirty="0">
                <a:latin typeface="Californian FB" panose="0207040306080B030204" pitchFamily="18" charset="0"/>
              </a:rPr>
              <a:t>Tam’s veterinarian mother brings home </a:t>
            </a:r>
            <a:r>
              <a:rPr lang="en-CA" sz="2800" dirty="0" smtClean="0">
                <a:latin typeface="Californian FB" panose="0207040306080B030204" pitchFamily="18" charset="0"/>
              </a:rPr>
              <a:t>a baby skunk to </a:t>
            </a:r>
            <a:r>
              <a:rPr lang="en-CA" sz="2800" dirty="0">
                <a:latin typeface="Californian FB" panose="0207040306080B030204" pitchFamily="18" charset="0"/>
              </a:rPr>
              <a:t>be kept only until its old enough to be released. Who would have thought Bat would want to keep the baby skunk, named Thor? Is it really okay for a skunk to become a pet? Bat is a unique character and the story offers a deeply heartfelt glimpse into the life of a boy on the autism </a:t>
            </a:r>
            <a:r>
              <a:rPr lang="en-CA" sz="2800" dirty="0" smtClean="0">
                <a:latin typeface="Californian FB" panose="0207040306080B030204" pitchFamily="18" charset="0"/>
              </a:rPr>
              <a:t>spectrum</a:t>
            </a:r>
            <a:r>
              <a:rPr lang="en-CA" sz="2800" dirty="0">
                <a:latin typeface="Californian FB" panose="0207040306080B030204" pitchFamily="18" charset="0"/>
              </a:rPr>
              <a:t>.</a:t>
            </a:r>
            <a:endParaRPr lang="en-US" sz="2800" dirty="0"/>
          </a:p>
        </p:txBody>
      </p:sp>
      <p:pic>
        <p:nvPicPr>
          <p:cNvPr id="4" name="Picture 3"/>
          <p:cNvPicPr>
            <a:picLocks noChangeAspect="1"/>
          </p:cNvPicPr>
          <p:nvPr/>
        </p:nvPicPr>
        <p:blipFill>
          <a:blip r:embed="rId2"/>
          <a:stretch>
            <a:fillRect/>
          </a:stretch>
        </p:blipFill>
        <p:spPr>
          <a:xfrm>
            <a:off x="598210" y="1617044"/>
            <a:ext cx="3270825" cy="4545530"/>
          </a:xfrm>
          <a:prstGeom prst="rect">
            <a:avLst/>
          </a:prstGeom>
        </p:spPr>
      </p:pic>
    </p:spTree>
    <p:extLst>
      <p:ext uri="{BB962C8B-B14F-4D97-AF65-F5344CB8AC3E}">
        <p14:creationId xmlns:p14="http://schemas.microsoft.com/office/powerpoint/2010/main" val="35649250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232514"/>
          </a:xfrm>
        </p:spPr>
        <p:txBody>
          <a:bodyPr>
            <a:normAutofit/>
          </a:bodyPr>
          <a:lstStyle/>
          <a:p>
            <a:r>
              <a:rPr lang="en-US" sz="3200" dirty="0" smtClean="0">
                <a:solidFill>
                  <a:srgbClr val="C00000"/>
                </a:solidFill>
                <a:latin typeface="Californian FB" panose="0207040306080B030204" pitchFamily="18" charset="0"/>
              </a:rPr>
              <a:t>Disability awareness</a:t>
            </a:r>
            <a:endParaRPr lang="en-US" sz="3200" dirty="0">
              <a:solidFill>
                <a:srgbClr val="C00000"/>
              </a:solidFill>
              <a:latin typeface="Californian FB" panose="0207040306080B030204" pitchFamily="18" charset="0"/>
            </a:endParaRPr>
          </a:p>
        </p:txBody>
      </p:sp>
      <p:sp>
        <p:nvSpPr>
          <p:cNvPr id="3" name="Content Placeholder 2"/>
          <p:cNvSpPr>
            <a:spLocks noGrp="1"/>
          </p:cNvSpPr>
          <p:nvPr>
            <p:ph idx="1"/>
          </p:nvPr>
        </p:nvSpPr>
        <p:spPr>
          <a:xfrm>
            <a:off x="1069848" y="1717145"/>
            <a:ext cx="6553360" cy="4433397"/>
          </a:xfrm>
        </p:spPr>
        <p:txBody>
          <a:bodyPr>
            <a:normAutofit fontScale="92500"/>
          </a:bodyPr>
          <a:lstStyle/>
          <a:p>
            <a:r>
              <a:rPr lang="en-CA" sz="2800" dirty="0">
                <a:latin typeface="Californian FB" panose="0207040306080B030204" pitchFamily="18" charset="0"/>
              </a:rPr>
              <a:t>Children’s literature that includes images of children with disabilities can be organized in two different ways (</a:t>
            </a:r>
            <a:r>
              <a:rPr lang="en-CA" sz="2200" dirty="0">
                <a:latin typeface="Californian FB" panose="0207040306080B030204" pitchFamily="18" charset="0"/>
              </a:rPr>
              <a:t>Nasatir and Horn, 2003)</a:t>
            </a:r>
            <a:endParaRPr lang="en-CA" sz="2800" dirty="0">
              <a:latin typeface="Californian FB" panose="0207040306080B030204" pitchFamily="18" charset="0"/>
            </a:endParaRPr>
          </a:p>
          <a:p>
            <a:pPr marL="788670" lvl="1" indent="-514350">
              <a:buFont typeface="+mj-lt"/>
              <a:buAutoNum type="arabicPeriod" startAt="2"/>
            </a:pPr>
            <a:r>
              <a:rPr lang="en-CA" sz="2600" dirty="0" smtClean="0">
                <a:latin typeface="Californian FB" panose="0207040306080B030204" pitchFamily="18" charset="0"/>
              </a:rPr>
              <a:t>Designed </a:t>
            </a:r>
            <a:r>
              <a:rPr lang="en-CA" sz="2600" dirty="0">
                <a:latin typeface="Californian FB" panose="0207040306080B030204" pitchFamily="18" charset="0"/>
              </a:rPr>
              <a:t>to discuss disability in order to help support </a:t>
            </a:r>
            <a:r>
              <a:rPr lang="en-CA" sz="2600" b="1" dirty="0">
                <a:latin typeface="Californian FB" panose="0207040306080B030204" pitchFamily="18" charset="0"/>
              </a:rPr>
              <a:t>disability awareness</a:t>
            </a:r>
            <a:r>
              <a:rPr lang="en-CA" sz="2600" dirty="0">
                <a:latin typeface="Californian FB" panose="0207040306080B030204" pitchFamily="18" charset="0"/>
              </a:rPr>
              <a:t> as well as to provide </a:t>
            </a:r>
            <a:r>
              <a:rPr lang="en-CA" sz="2600" b="1" dirty="0">
                <a:latin typeface="Californian FB" panose="0207040306080B030204" pitchFamily="18" charset="0"/>
              </a:rPr>
              <a:t>specific knowledge </a:t>
            </a:r>
            <a:r>
              <a:rPr lang="en-CA" sz="2600" dirty="0" smtClean="0">
                <a:latin typeface="Californian FB" panose="0207040306080B030204" pitchFamily="18" charset="0"/>
              </a:rPr>
              <a:t>about the “impairment” </a:t>
            </a:r>
            <a:r>
              <a:rPr lang="en-CA" sz="2600" dirty="0">
                <a:latin typeface="Californian FB" panose="0207040306080B030204" pitchFamily="18" charset="0"/>
              </a:rPr>
              <a:t>and its impact on a </a:t>
            </a:r>
            <a:r>
              <a:rPr lang="en-CA" sz="2600" dirty="0" smtClean="0">
                <a:latin typeface="Californian FB" panose="0207040306080B030204" pitchFamily="18" charset="0"/>
              </a:rPr>
              <a:t>person.</a:t>
            </a:r>
          </a:p>
          <a:p>
            <a:r>
              <a:rPr lang="en-CA" sz="2800" dirty="0" smtClean="0">
                <a:latin typeface="Californian FB" panose="0207040306080B030204" pitchFamily="18" charset="0"/>
              </a:rPr>
              <a:t>Usually one of the main characters has </a:t>
            </a:r>
            <a:r>
              <a:rPr lang="en-CA" sz="2800" dirty="0">
                <a:latin typeface="Californian FB" panose="0207040306080B030204" pitchFamily="18" charset="0"/>
              </a:rPr>
              <a:t>a </a:t>
            </a:r>
            <a:r>
              <a:rPr lang="en-CA" sz="2800" dirty="0" smtClean="0">
                <a:latin typeface="Californian FB" panose="0207040306080B030204" pitchFamily="18" charset="0"/>
              </a:rPr>
              <a:t>disability, and the plot focus on the character’s disability and the impact </a:t>
            </a:r>
            <a:r>
              <a:rPr lang="en-CA" sz="2800" dirty="0">
                <a:latin typeface="Californian FB" panose="0207040306080B030204" pitchFamily="18" charset="0"/>
              </a:rPr>
              <a:t>on the </a:t>
            </a:r>
            <a:r>
              <a:rPr lang="en-CA" sz="2800" dirty="0" smtClean="0">
                <a:latin typeface="Californian FB" panose="0207040306080B030204" pitchFamily="18" charset="0"/>
              </a:rPr>
              <a:t>person and/or others.</a:t>
            </a:r>
            <a:endParaRPr lang="en-CA" sz="2800" dirty="0">
              <a:latin typeface="Californian FB" panose="0207040306080B030204" pitchFamily="18" charset="0"/>
            </a:endParaRPr>
          </a:p>
          <a:p>
            <a:pPr marL="788670" lvl="1" indent="-514350">
              <a:buFont typeface="+mj-lt"/>
              <a:buAutoNum type="arabicPeriod" startAt="2"/>
            </a:pPr>
            <a:endParaRPr lang="en-CA" sz="2600" dirty="0" smtClean="0">
              <a:latin typeface="Californian FB" panose="0207040306080B030204" pitchFamily="18" charset="0"/>
            </a:endParaRPr>
          </a:p>
        </p:txBody>
      </p:sp>
      <p:pic>
        <p:nvPicPr>
          <p:cNvPr id="4" name="Picture 3"/>
          <p:cNvPicPr>
            <a:picLocks noChangeAspect="1"/>
          </p:cNvPicPr>
          <p:nvPr/>
        </p:nvPicPr>
        <p:blipFill>
          <a:blip r:embed="rId2"/>
          <a:stretch>
            <a:fillRect/>
          </a:stretch>
        </p:blipFill>
        <p:spPr>
          <a:xfrm>
            <a:off x="8031480" y="2169736"/>
            <a:ext cx="3694496" cy="2749534"/>
          </a:xfrm>
          <a:prstGeom prst="rect">
            <a:avLst/>
          </a:prstGeom>
        </p:spPr>
      </p:pic>
    </p:spTree>
    <p:extLst>
      <p:ext uri="{BB962C8B-B14F-4D97-AF65-F5344CB8AC3E}">
        <p14:creationId xmlns:p14="http://schemas.microsoft.com/office/powerpoint/2010/main" val="36936544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216" y="484632"/>
            <a:ext cx="10058400" cy="1430795"/>
          </a:xfrm>
        </p:spPr>
        <p:txBody>
          <a:bodyPr>
            <a:normAutofit/>
          </a:bodyPr>
          <a:lstStyle/>
          <a:p>
            <a:r>
              <a:rPr lang="en-US" sz="3200" dirty="0">
                <a:solidFill>
                  <a:srgbClr val="C00000"/>
                </a:solidFill>
                <a:latin typeface="Californian FB" panose="0207040306080B030204" pitchFamily="18" charset="0"/>
              </a:rPr>
              <a:t>Disability awareness</a:t>
            </a:r>
          </a:p>
        </p:txBody>
      </p:sp>
      <p:sp>
        <p:nvSpPr>
          <p:cNvPr id="3" name="Content Placeholder 2"/>
          <p:cNvSpPr>
            <a:spLocks noGrp="1"/>
          </p:cNvSpPr>
          <p:nvPr>
            <p:ph idx="1"/>
          </p:nvPr>
        </p:nvSpPr>
        <p:spPr>
          <a:xfrm>
            <a:off x="731520" y="1707521"/>
            <a:ext cx="7353701" cy="4712529"/>
          </a:xfrm>
        </p:spPr>
        <p:txBody>
          <a:bodyPr>
            <a:normAutofit/>
          </a:bodyPr>
          <a:lstStyle/>
          <a:p>
            <a:r>
              <a:rPr lang="en-CA" sz="2800" u="sng" dirty="0" smtClean="0">
                <a:latin typeface="Californian FB" panose="0207040306080B030204" pitchFamily="18" charset="0"/>
              </a:rPr>
              <a:t>Ian’s </a:t>
            </a:r>
            <a:r>
              <a:rPr lang="en-CA" sz="2800" u="sng" dirty="0">
                <a:latin typeface="Californian FB" panose="0207040306080B030204" pitchFamily="18" charset="0"/>
              </a:rPr>
              <a:t>Walk: A story about autism </a:t>
            </a:r>
            <a:r>
              <a:rPr lang="en-CA" sz="2800" dirty="0">
                <a:latin typeface="Californian FB" panose="0207040306080B030204" pitchFamily="18" charset="0"/>
              </a:rPr>
              <a:t>by Laurie Lears (1998) is about a young girl and her brother who has autism. Julie and Ian go to the park, and it is through this experience that she learns more about her brother and the way autism is part of his life. Although Julie has questions and shares concerns about autism, her unconditional love for Ian is truly apparent. </a:t>
            </a:r>
            <a:r>
              <a:rPr lang="en-CA" sz="2800" u="sng" dirty="0" smtClean="0">
                <a:latin typeface="Californian FB" panose="0207040306080B030204" pitchFamily="18" charset="0"/>
              </a:rPr>
              <a:t>Ian’s </a:t>
            </a:r>
            <a:r>
              <a:rPr lang="en-CA" sz="2800" u="sng" dirty="0">
                <a:latin typeface="Californian FB" panose="0207040306080B030204" pitchFamily="18" charset="0"/>
              </a:rPr>
              <a:t>Walk: A story about autism </a:t>
            </a:r>
            <a:r>
              <a:rPr lang="en-CA" sz="2800" dirty="0">
                <a:latin typeface="Californian FB" panose="0207040306080B030204" pitchFamily="18" charset="0"/>
              </a:rPr>
              <a:t>is specifically designed to address autism in order to impart knowledge and arouse reflection upon its audience.</a:t>
            </a:r>
            <a:endParaRPr lang="en-US" sz="2800" dirty="0">
              <a:latin typeface="Californian FB" panose="0207040306080B030204" pitchFamily="18" charset="0"/>
            </a:endParaRPr>
          </a:p>
          <a:p>
            <a:endParaRPr lang="en-US" dirty="0"/>
          </a:p>
        </p:txBody>
      </p:sp>
      <p:pic>
        <p:nvPicPr>
          <p:cNvPr id="5122" name="Picture 2" descr="Image result for ian's walk a story about autism read alou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7351" y="1707521"/>
            <a:ext cx="3329604" cy="4211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3883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274" y="484632"/>
            <a:ext cx="10261974" cy="1213265"/>
          </a:xfrm>
        </p:spPr>
        <p:txBody>
          <a:bodyPr>
            <a:normAutofit/>
          </a:bodyPr>
          <a:lstStyle/>
          <a:p>
            <a:r>
              <a:rPr lang="en-US" sz="3200" dirty="0" smtClean="0">
                <a:solidFill>
                  <a:srgbClr val="C00000"/>
                </a:solidFill>
                <a:latin typeface="Californian FB" panose="0207040306080B030204" pitchFamily="18" charset="0"/>
              </a:rPr>
              <a:t>The purpose of this session</a:t>
            </a:r>
            <a:endParaRPr lang="en-US" sz="3200" dirty="0">
              <a:solidFill>
                <a:srgbClr val="C00000"/>
              </a:solidFill>
              <a:latin typeface="Californian FB" panose="0207040306080B030204" pitchFamily="18" charset="0"/>
            </a:endParaRPr>
          </a:p>
        </p:txBody>
      </p:sp>
      <p:sp>
        <p:nvSpPr>
          <p:cNvPr id="3" name="Content Placeholder 2"/>
          <p:cNvSpPr>
            <a:spLocks noGrp="1"/>
          </p:cNvSpPr>
          <p:nvPr>
            <p:ph idx="1"/>
          </p:nvPr>
        </p:nvSpPr>
        <p:spPr>
          <a:xfrm>
            <a:off x="798897" y="1540042"/>
            <a:ext cx="9856269" cy="3946358"/>
          </a:xfrm>
        </p:spPr>
        <p:txBody>
          <a:bodyPr>
            <a:normAutofit/>
          </a:bodyPr>
          <a:lstStyle/>
          <a:p>
            <a:r>
              <a:rPr lang="en-US" sz="3000" dirty="0" smtClean="0">
                <a:latin typeface="Californian FB" panose="0207040306080B030204" pitchFamily="18" charset="0"/>
              </a:rPr>
              <a:t>Examine how educators can create </a:t>
            </a:r>
            <a:r>
              <a:rPr lang="en-US" sz="3000" dirty="0">
                <a:latin typeface="Californian FB" panose="0207040306080B030204" pitchFamily="18" charset="0"/>
              </a:rPr>
              <a:t>positive social perceptions of </a:t>
            </a:r>
            <a:r>
              <a:rPr lang="en-US" sz="3000" dirty="0" smtClean="0">
                <a:latin typeface="Californian FB" panose="0207040306080B030204" pitchFamily="18" charset="0"/>
              </a:rPr>
              <a:t>Autism Spectrum Disorder (ASD) </a:t>
            </a:r>
            <a:r>
              <a:rPr lang="en-US" sz="3000" dirty="0">
                <a:latin typeface="Californian FB" panose="0207040306080B030204" pitchFamily="18" charset="0"/>
              </a:rPr>
              <a:t>within mainstream classroom communities by exploring an inclusive approach, grounded in the field of early childhood education and children’s literature</a:t>
            </a:r>
            <a:r>
              <a:rPr lang="en-US" sz="3000" dirty="0" smtClean="0">
                <a:latin typeface="Californian FB" panose="0207040306080B030204" pitchFamily="18" charset="0"/>
              </a:rPr>
              <a:t>.</a:t>
            </a:r>
          </a:p>
          <a:p>
            <a:endParaRPr lang="en-CA" sz="3000" dirty="0" smtClean="0">
              <a:latin typeface="Californian FB" panose="0207040306080B030204" pitchFamily="18" charset="0"/>
            </a:endParaRPr>
          </a:p>
          <a:p>
            <a:pPr marL="0" indent="0">
              <a:buNone/>
            </a:pPr>
            <a:endParaRPr lang="en-US" sz="2800" dirty="0">
              <a:latin typeface="Californian FB" panose="0207040306080B030204" pitchFamily="18" charset="0"/>
            </a:endParaRPr>
          </a:p>
        </p:txBody>
      </p:sp>
      <p:pic>
        <p:nvPicPr>
          <p:cNvPr id="4" name="Picture 3"/>
          <p:cNvPicPr>
            <a:picLocks noChangeAspect="1"/>
          </p:cNvPicPr>
          <p:nvPr/>
        </p:nvPicPr>
        <p:blipFill>
          <a:blip r:embed="rId2"/>
          <a:stretch>
            <a:fillRect/>
          </a:stretch>
        </p:blipFill>
        <p:spPr>
          <a:xfrm>
            <a:off x="5184564" y="3703830"/>
            <a:ext cx="4593757" cy="2594208"/>
          </a:xfrm>
          <a:prstGeom prst="rect">
            <a:avLst/>
          </a:prstGeom>
        </p:spPr>
      </p:pic>
    </p:spTree>
    <p:extLst>
      <p:ext uri="{BB962C8B-B14F-4D97-AF65-F5344CB8AC3E}">
        <p14:creationId xmlns:p14="http://schemas.microsoft.com/office/powerpoint/2010/main" val="13952083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6004" y="2156058"/>
            <a:ext cx="9281160" cy="3301465"/>
          </a:xfrm>
        </p:spPr>
        <p:txBody>
          <a:bodyPr>
            <a:normAutofit/>
          </a:bodyPr>
          <a:lstStyle/>
          <a:p>
            <a:r>
              <a:rPr lang="en-US" sz="4000" dirty="0" smtClean="0">
                <a:latin typeface="Californian FB" panose="0207040306080B030204" pitchFamily="18" charset="0"/>
              </a:rPr>
              <a:t>Impact of using children’s literature to shift social perception </a:t>
            </a:r>
            <a:r>
              <a:rPr lang="en-US" sz="4000" dirty="0">
                <a:latin typeface="Californian FB" panose="0207040306080B030204" pitchFamily="18" charset="0"/>
              </a:rPr>
              <a:t/>
            </a:r>
            <a:br>
              <a:rPr lang="en-US" sz="4000" dirty="0">
                <a:latin typeface="Californian FB" panose="0207040306080B030204" pitchFamily="18" charset="0"/>
              </a:rPr>
            </a:br>
            <a:r>
              <a:rPr lang="en-US" sz="4000" dirty="0">
                <a:latin typeface="Californian FB" panose="0207040306080B030204" pitchFamily="18" charset="0"/>
              </a:rPr>
              <a:t/>
            </a:r>
            <a:br>
              <a:rPr lang="en-US" sz="4000" dirty="0">
                <a:latin typeface="Californian FB" panose="0207040306080B030204" pitchFamily="18" charset="0"/>
              </a:rPr>
            </a:br>
            <a:endParaRPr lang="en-US" sz="4000" dirty="0">
              <a:latin typeface="Californian FB" panose="0207040306080B030204" pitchFamily="18" charset="0"/>
            </a:endParaRPr>
          </a:p>
        </p:txBody>
      </p:sp>
    </p:spTree>
    <p:extLst>
      <p:ext uri="{BB962C8B-B14F-4D97-AF65-F5344CB8AC3E}">
        <p14:creationId xmlns:p14="http://schemas.microsoft.com/office/powerpoint/2010/main" val="25935371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901406"/>
          </a:xfrm>
        </p:spPr>
        <p:txBody>
          <a:bodyPr>
            <a:normAutofit/>
          </a:bodyPr>
          <a:lstStyle/>
          <a:p>
            <a:r>
              <a:rPr lang="en-US" sz="3200" dirty="0">
                <a:solidFill>
                  <a:srgbClr val="C00000"/>
                </a:solidFill>
                <a:latin typeface="Californian FB" panose="0207040306080B030204" pitchFamily="18" charset="0"/>
              </a:rPr>
              <a:t>Children's literature &amp; </a:t>
            </a:r>
            <a:r>
              <a:rPr lang="en-US" sz="3200" dirty="0" smtClean="0">
                <a:solidFill>
                  <a:srgbClr val="C00000"/>
                </a:solidFill>
                <a:latin typeface="Californian FB" panose="0207040306080B030204" pitchFamily="18" charset="0"/>
              </a:rPr>
              <a:t>ASD</a:t>
            </a:r>
            <a:endParaRPr lang="en-US" sz="3200" dirty="0">
              <a:latin typeface="Californian FB" panose="0207040306080B030204" pitchFamily="18" charset="0"/>
            </a:endParaRPr>
          </a:p>
        </p:txBody>
      </p:sp>
      <p:sp>
        <p:nvSpPr>
          <p:cNvPr id="3" name="Content Placeholder 2"/>
          <p:cNvSpPr>
            <a:spLocks noGrp="1"/>
          </p:cNvSpPr>
          <p:nvPr>
            <p:ph idx="1"/>
          </p:nvPr>
        </p:nvSpPr>
        <p:spPr>
          <a:xfrm>
            <a:off x="1069848" y="1386038"/>
            <a:ext cx="10058400" cy="4786162"/>
          </a:xfrm>
        </p:spPr>
        <p:txBody>
          <a:bodyPr>
            <a:normAutofit fontScale="92500" lnSpcReduction="20000"/>
          </a:bodyPr>
          <a:lstStyle/>
          <a:p>
            <a:r>
              <a:rPr lang="en-US" sz="2800" dirty="0" smtClean="0">
                <a:latin typeface="Californian FB" panose="0207040306080B030204" pitchFamily="18" charset="0"/>
              </a:rPr>
              <a:t>In primary grades,</a:t>
            </a:r>
          </a:p>
          <a:p>
            <a:pPr lvl="1"/>
            <a:r>
              <a:rPr lang="en-US" sz="2600" dirty="0" smtClean="0">
                <a:latin typeface="Californian FB" panose="0207040306080B030204" pitchFamily="18" charset="0"/>
              </a:rPr>
              <a:t>may be a student’s first exposure to person with ASD</a:t>
            </a:r>
          </a:p>
          <a:p>
            <a:r>
              <a:rPr lang="en-US" sz="2800" dirty="0" smtClean="0">
                <a:latin typeface="Californian FB" panose="0207040306080B030204" pitchFamily="18" charset="0"/>
              </a:rPr>
              <a:t>Using literature may help,</a:t>
            </a:r>
          </a:p>
          <a:p>
            <a:pPr lvl="1"/>
            <a:r>
              <a:rPr lang="en-US" sz="2600" dirty="0" smtClean="0">
                <a:latin typeface="Californian FB" panose="0207040306080B030204" pitchFamily="18" charset="0"/>
              </a:rPr>
              <a:t>explain ASD and answer any questions due to a child’s natural curiosity</a:t>
            </a:r>
          </a:p>
          <a:p>
            <a:pPr lvl="1"/>
            <a:r>
              <a:rPr lang="en-US" sz="2600" dirty="0">
                <a:latin typeface="Californian FB" panose="0207040306080B030204" pitchFamily="18" charset="0"/>
              </a:rPr>
              <a:t>b</a:t>
            </a:r>
            <a:r>
              <a:rPr lang="en-US" sz="2600" dirty="0" smtClean="0">
                <a:latin typeface="Californian FB" panose="0207040306080B030204" pitchFamily="18" charset="0"/>
              </a:rPr>
              <a:t>rings awareness</a:t>
            </a:r>
          </a:p>
          <a:p>
            <a:pPr lvl="1"/>
            <a:r>
              <a:rPr lang="en-CA" sz="2800" dirty="0" smtClean="0">
                <a:latin typeface="Californian FB" panose="0207040306080B030204" pitchFamily="18" charset="0"/>
              </a:rPr>
              <a:t>understand </a:t>
            </a:r>
            <a:r>
              <a:rPr lang="en-CA" sz="2800" dirty="0">
                <a:latin typeface="Californian FB" panose="0207040306080B030204" pitchFamily="18" charset="0"/>
              </a:rPr>
              <a:t>similarities and differences, and human diversities in the world in which they </a:t>
            </a:r>
            <a:r>
              <a:rPr lang="en-CA" sz="2800" dirty="0" smtClean="0">
                <a:latin typeface="Californian FB" panose="0207040306080B030204" pitchFamily="18" charset="0"/>
              </a:rPr>
              <a:t>live</a:t>
            </a:r>
          </a:p>
          <a:p>
            <a:r>
              <a:rPr lang="en-CA" sz="3000" dirty="0" smtClean="0">
                <a:latin typeface="Californian FB" panose="0207040306080B030204" pitchFamily="18" charset="0"/>
              </a:rPr>
              <a:t>This understanding may extend </a:t>
            </a:r>
            <a:r>
              <a:rPr lang="en-CA" sz="3000" dirty="0">
                <a:latin typeface="Californian FB" panose="0207040306080B030204" pitchFamily="18" charset="0"/>
              </a:rPr>
              <a:t>beyond the classroom walls into the community at large.</a:t>
            </a:r>
          </a:p>
          <a:p>
            <a:pPr lvl="1"/>
            <a:endParaRPr lang="en-US" sz="2600" dirty="0" smtClean="0">
              <a:latin typeface="Californian FB" panose="0207040306080B030204" pitchFamily="18" charset="0"/>
            </a:endParaRPr>
          </a:p>
          <a:p>
            <a:pPr marL="0" indent="0" algn="ctr">
              <a:buNone/>
            </a:pPr>
            <a:r>
              <a:rPr lang="en-US" sz="2800" i="1" dirty="0" smtClean="0">
                <a:latin typeface="Californian FB" panose="0207040306080B030204" pitchFamily="18" charset="0"/>
              </a:rPr>
              <a:t>Using picture books that have characters with [ASD] may help students understand their own feeling and reactions towards these individuals.</a:t>
            </a:r>
          </a:p>
          <a:p>
            <a:pPr marL="0" indent="0" algn="r">
              <a:buNone/>
            </a:pPr>
            <a:r>
              <a:rPr lang="en-US" dirty="0" smtClean="0">
                <a:latin typeface="Californian FB" panose="0207040306080B030204" pitchFamily="18" charset="0"/>
              </a:rPr>
              <a:t>Prater </a:t>
            </a:r>
            <a:r>
              <a:rPr lang="en-US" dirty="0">
                <a:latin typeface="Californian FB" panose="0207040306080B030204" pitchFamily="18" charset="0"/>
              </a:rPr>
              <a:t>et al., </a:t>
            </a:r>
            <a:r>
              <a:rPr lang="en-US" dirty="0" smtClean="0">
                <a:latin typeface="Californian FB" panose="0207040306080B030204" pitchFamily="18" charset="0"/>
              </a:rPr>
              <a:t>2006, p.21</a:t>
            </a:r>
          </a:p>
        </p:txBody>
      </p:sp>
    </p:spTree>
    <p:extLst>
      <p:ext uri="{BB962C8B-B14F-4D97-AF65-F5344CB8AC3E}">
        <p14:creationId xmlns:p14="http://schemas.microsoft.com/office/powerpoint/2010/main" val="23507231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897" y="484632"/>
            <a:ext cx="10329351" cy="1132412"/>
          </a:xfrm>
        </p:spPr>
        <p:txBody>
          <a:bodyPr/>
          <a:lstStyle/>
          <a:p>
            <a:r>
              <a:rPr lang="en-US" sz="3200" dirty="0">
                <a:solidFill>
                  <a:srgbClr val="C00000"/>
                </a:solidFill>
                <a:latin typeface="Californian FB" panose="0207040306080B030204" pitchFamily="18" charset="0"/>
              </a:rPr>
              <a:t>Children's literature &amp; </a:t>
            </a:r>
            <a:r>
              <a:rPr lang="en-US" sz="3200" dirty="0" smtClean="0">
                <a:solidFill>
                  <a:srgbClr val="C00000"/>
                </a:solidFill>
                <a:latin typeface="Californian FB" panose="0207040306080B030204" pitchFamily="18" charset="0"/>
              </a:rPr>
              <a:t>ASD</a:t>
            </a:r>
            <a:endParaRPr lang="en-US" dirty="0"/>
          </a:p>
        </p:txBody>
      </p:sp>
      <p:sp>
        <p:nvSpPr>
          <p:cNvPr id="3" name="Content Placeholder 2"/>
          <p:cNvSpPr>
            <a:spLocks noGrp="1"/>
          </p:cNvSpPr>
          <p:nvPr>
            <p:ph idx="1"/>
          </p:nvPr>
        </p:nvSpPr>
        <p:spPr>
          <a:xfrm>
            <a:off x="888461" y="1549667"/>
            <a:ext cx="5340577" cy="4555156"/>
          </a:xfrm>
        </p:spPr>
        <p:txBody>
          <a:bodyPr>
            <a:normAutofit/>
          </a:bodyPr>
          <a:lstStyle/>
          <a:p>
            <a:r>
              <a:rPr lang="en-US" sz="2800" dirty="0" smtClean="0">
                <a:latin typeface="Californian FB" panose="0207040306080B030204" pitchFamily="18" charset="0"/>
              </a:rPr>
              <a:t>Helpful during difficult and sensitive conversations with students in a class</a:t>
            </a:r>
          </a:p>
          <a:p>
            <a:r>
              <a:rPr lang="en-US" sz="2800" dirty="0" smtClean="0">
                <a:latin typeface="Californian FB" panose="0207040306080B030204" pitchFamily="18" charset="0"/>
              </a:rPr>
              <a:t>Help students empathize – see characters that resemble themselves or their community</a:t>
            </a:r>
          </a:p>
          <a:p>
            <a:r>
              <a:rPr lang="en-US" sz="2800" dirty="0" smtClean="0">
                <a:latin typeface="Californian FB" panose="0207040306080B030204" pitchFamily="18" charset="0"/>
              </a:rPr>
              <a:t>Using children’s literature containing characters with ASD, allowing this topic within the classroom - giving permission</a:t>
            </a:r>
          </a:p>
          <a:p>
            <a:pPr marL="0" indent="0">
              <a:buNone/>
            </a:pPr>
            <a:endParaRPr lang="en-US" sz="2800" dirty="0" smtClean="0">
              <a:latin typeface="Californian FB" panose="0207040306080B030204" pitchFamily="18" charset="0"/>
            </a:endParaRPr>
          </a:p>
        </p:txBody>
      </p:sp>
      <p:pic>
        <p:nvPicPr>
          <p:cNvPr id="1026" name="Picture 2" descr="A Whole New Ballg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1375" y="625641"/>
            <a:ext cx="2765826" cy="37807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6141663" y="2787336"/>
            <a:ext cx="3089712" cy="3642340"/>
          </a:xfrm>
          <a:prstGeom prst="rect">
            <a:avLst/>
          </a:prstGeom>
        </p:spPr>
      </p:pic>
    </p:spTree>
    <p:extLst>
      <p:ext uri="{BB962C8B-B14F-4D97-AF65-F5344CB8AC3E}">
        <p14:creationId xmlns:p14="http://schemas.microsoft.com/office/powerpoint/2010/main" val="9715403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67580"/>
            <a:ext cx="10058400" cy="1193532"/>
          </a:xfrm>
        </p:spPr>
        <p:txBody>
          <a:bodyPr>
            <a:normAutofit/>
          </a:bodyPr>
          <a:lstStyle/>
          <a:p>
            <a:r>
              <a:rPr lang="en-US" sz="3200" dirty="0" smtClean="0">
                <a:solidFill>
                  <a:srgbClr val="C00000"/>
                </a:solidFill>
                <a:latin typeface="Californian FB" panose="0207040306080B030204" pitchFamily="18" charset="0"/>
              </a:rPr>
              <a:t>Portrayal of characters with ASD in children’s literature</a:t>
            </a:r>
            <a:endParaRPr lang="en-US" sz="3200" dirty="0">
              <a:solidFill>
                <a:srgbClr val="C00000"/>
              </a:solidFill>
              <a:latin typeface="Californian FB" panose="0207040306080B030204" pitchFamily="18" charset="0"/>
            </a:endParaRPr>
          </a:p>
        </p:txBody>
      </p:sp>
      <p:sp>
        <p:nvSpPr>
          <p:cNvPr id="3" name="Content Placeholder 2"/>
          <p:cNvSpPr>
            <a:spLocks noGrp="1"/>
          </p:cNvSpPr>
          <p:nvPr>
            <p:ph idx="1"/>
          </p:nvPr>
        </p:nvSpPr>
        <p:spPr>
          <a:xfrm>
            <a:off x="1069848" y="1742172"/>
            <a:ext cx="10058400" cy="4170145"/>
          </a:xfrm>
        </p:spPr>
        <p:txBody>
          <a:bodyPr>
            <a:normAutofit/>
          </a:bodyPr>
          <a:lstStyle/>
          <a:p>
            <a:pPr marL="0" indent="0">
              <a:buNone/>
            </a:pPr>
            <a:r>
              <a:rPr lang="en-US" sz="2800" dirty="0" smtClean="0">
                <a:latin typeface="Californian FB" panose="0207040306080B030204" pitchFamily="18" charset="0"/>
              </a:rPr>
              <a:t>It is important to remember,</a:t>
            </a:r>
          </a:p>
          <a:p>
            <a:r>
              <a:rPr lang="en-US" sz="2800" dirty="0">
                <a:latin typeface="Californian FB" panose="0207040306080B030204" pitchFamily="18" charset="0"/>
              </a:rPr>
              <a:t>p</a:t>
            </a:r>
            <a:r>
              <a:rPr lang="en-US" sz="2800" dirty="0" smtClean="0">
                <a:latin typeface="Californian FB" panose="0207040306080B030204" pitchFamily="18" charset="0"/>
              </a:rPr>
              <a:t>ortrayal of characters with ASD may not always be portrayed positively in children’s literature</a:t>
            </a:r>
          </a:p>
          <a:p>
            <a:r>
              <a:rPr lang="en-US" sz="2800" dirty="0" smtClean="0">
                <a:latin typeface="Californian FB" panose="0207040306080B030204" pitchFamily="18" charset="0"/>
              </a:rPr>
              <a:t>As educators,</a:t>
            </a:r>
          </a:p>
          <a:p>
            <a:pPr lvl="1"/>
            <a:r>
              <a:rPr lang="en-US" sz="2600" dirty="0" smtClean="0">
                <a:latin typeface="Californian FB" panose="0207040306080B030204" pitchFamily="18" charset="0"/>
              </a:rPr>
              <a:t>we need to be cognizant on how ASD is depicted</a:t>
            </a:r>
          </a:p>
          <a:p>
            <a:pPr lvl="1"/>
            <a:r>
              <a:rPr lang="en-US" sz="2600" dirty="0" smtClean="0">
                <a:latin typeface="Californian FB" panose="0207040306080B030204" pitchFamily="18" charset="0"/>
              </a:rPr>
              <a:t>be prepared to address, misrepresentations and negative perceptions of ASD, with students</a:t>
            </a:r>
          </a:p>
          <a:p>
            <a:endParaRPr lang="en-CA" sz="2800" dirty="0" smtClean="0">
              <a:latin typeface="Californian FB" panose="0207040306080B030204" pitchFamily="18" charset="0"/>
            </a:endParaRPr>
          </a:p>
          <a:p>
            <a:endParaRPr lang="en-US" sz="2800" dirty="0" smtClean="0">
              <a:latin typeface="Californian FB" panose="0207040306080B030204" pitchFamily="18" charset="0"/>
            </a:endParaRPr>
          </a:p>
          <a:p>
            <a:pPr marL="0" indent="0">
              <a:buNone/>
            </a:pPr>
            <a:endParaRPr lang="en-US" sz="2800" dirty="0" smtClean="0">
              <a:latin typeface="Californian FB" panose="0207040306080B030204" pitchFamily="18" charset="0"/>
            </a:endParaRPr>
          </a:p>
          <a:p>
            <a:endParaRPr lang="en-US" sz="2800" dirty="0">
              <a:latin typeface="Californian FB" panose="0207040306080B030204" pitchFamily="18" charset="0"/>
            </a:endParaRPr>
          </a:p>
        </p:txBody>
      </p:sp>
      <p:pic>
        <p:nvPicPr>
          <p:cNvPr id="4" name="Picture 3"/>
          <p:cNvPicPr>
            <a:picLocks noChangeAspect="1"/>
          </p:cNvPicPr>
          <p:nvPr/>
        </p:nvPicPr>
        <p:blipFill>
          <a:blip r:embed="rId2"/>
          <a:stretch>
            <a:fillRect/>
          </a:stretch>
        </p:blipFill>
        <p:spPr>
          <a:xfrm>
            <a:off x="5601902" y="4581625"/>
            <a:ext cx="3331223" cy="2007317"/>
          </a:xfrm>
          <a:prstGeom prst="rect">
            <a:avLst/>
          </a:prstGeom>
        </p:spPr>
      </p:pic>
    </p:spTree>
    <p:extLst>
      <p:ext uri="{BB962C8B-B14F-4D97-AF65-F5344CB8AC3E}">
        <p14:creationId xmlns:p14="http://schemas.microsoft.com/office/powerpoint/2010/main" val="853030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C00000"/>
                </a:solidFill>
                <a:latin typeface="Californian FB" panose="0207040306080B030204" pitchFamily="18" charset="0"/>
              </a:rPr>
              <a:t>It’s okay to be different</a:t>
            </a:r>
            <a:r>
              <a:rPr lang="en-US" sz="3600" dirty="0">
                <a:solidFill>
                  <a:srgbClr val="C00000"/>
                </a:solidFill>
                <a:latin typeface="Californian FB" panose="0207040306080B030204" pitchFamily="18" charset="0"/>
              </a:rPr>
              <a:t>, </a:t>
            </a:r>
            <a:r>
              <a:rPr lang="en-US" sz="2800" dirty="0">
                <a:solidFill>
                  <a:srgbClr val="C00000"/>
                </a:solidFill>
                <a:latin typeface="Californian FB" panose="0207040306080B030204" pitchFamily="18" charset="0"/>
              </a:rPr>
              <a:t>Todd Parr</a:t>
            </a:r>
            <a:endParaRPr lang="en-US" sz="2800" dirty="0"/>
          </a:p>
        </p:txBody>
      </p:sp>
      <p:pic>
        <p:nvPicPr>
          <p:cNvPr id="4" name="Content Placeholder 3"/>
          <p:cNvPicPr>
            <a:picLocks noGrp="1" noChangeAspect="1"/>
          </p:cNvPicPr>
          <p:nvPr>
            <p:ph idx="1"/>
          </p:nvPr>
        </p:nvPicPr>
        <p:blipFill>
          <a:blip r:embed="rId2"/>
          <a:stretch>
            <a:fillRect/>
          </a:stretch>
        </p:blipFill>
        <p:spPr>
          <a:xfrm>
            <a:off x="771464" y="1488773"/>
            <a:ext cx="5648585" cy="5592278"/>
          </a:xfrm>
          <a:prstGeom prst="rect">
            <a:avLst/>
          </a:prstGeom>
        </p:spPr>
      </p:pic>
      <p:pic>
        <p:nvPicPr>
          <p:cNvPr id="3074" name="Picture 2" descr="Image result for it's okay to be different 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5413" y="2153396"/>
            <a:ext cx="4379495" cy="4231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1685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313128"/>
          </a:xfrm>
        </p:spPr>
        <p:txBody>
          <a:bodyPr>
            <a:normAutofit/>
          </a:bodyPr>
          <a:lstStyle/>
          <a:p>
            <a:r>
              <a:rPr lang="en-US" sz="3200" dirty="0">
                <a:solidFill>
                  <a:srgbClr val="C00000"/>
                </a:solidFill>
                <a:latin typeface="Californian FB" panose="0207040306080B030204" pitchFamily="18" charset="0"/>
              </a:rPr>
              <a:t>Impact of using children’s literature to shift social perception</a:t>
            </a:r>
          </a:p>
        </p:txBody>
      </p:sp>
      <p:sp>
        <p:nvSpPr>
          <p:cNvPr id="3" name="Content Placeholder 2"/>
          <p:cNvSpPr>
            <a:spLocks noGrp="1"/>
          </p:cNvSpPr>
          <p:nvPr>
            <p:ph idx="1"/>
          </p:nvPr>
        </p:nvSpPr>
        <p:spPr>
          <a:xfrm>
            <a:off x="1069848" y="1905802"/>
            <a:ext cx="10058400" cy="4266398"/>
          </a:xfrm>
        </p:spPr>
        <p:txBody>
          <a:bodyPr>
            <a:normAutofit/>
          </a:bodyPr>
          <a:lstStyle/>
          <a:p>
            <a:r>
              <a:rPr lang="en-CA" sz="2800" dirty="0">
                <a:latin typeface="Californian FB" panose="0207040306080B030204" pitchFamily="18" charset="0"/>
              </a:rPr>
              <a:t>Clearly, promoting positive social perceptions towards children with </a:t>
            </a:r>
            <a:r>
              <a:rPr lang="en-CA" sz="2800" dirty="0" smtClean="0">
                <a:latin typeface="Californian FB" panose="0207040306080B030204" pitchFamily="18" charset="0"/>
              </a:rPr>
              <a:t>ASD </a:t>
            </a:r>
            <a:r>
              <a:rPr lang="en-CA" sz="2800" dirty="0">
                <a:latin typeface="Californian FB" panose="0207040306080B030204" pitchFamily="18" charset="0"/>
              </a:rPr>
              <a:t>in mainstream classroom communities is timely, and using children’s literature as a way to share powerful examples of diversity and acceptance seems </a:t>
            </a:r>
            <a:r>
              <a:rPr lang="en-CA" sz="2800" dirty="0" smtClean="0">
                <a:latin typeface="Californian FB" panose="0207040306080B030204" pitchFamily="18" charset="0"/>
              </a:rPr>
              <a:t>fitting.</a:t>
            </a: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334" y="3864542"/>
            <a:ext cx="3357647" cy="26313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123" y="3864542"/>
            <a:ext cx="3472835" cy="28575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7786851" y="3359217"/>
            <a:ext cx="2723935" cy="3362826"/>
          </a:xfrm>
          <a:prstGeom prst="rect">
            <a:avLst/>
          </a:prstGeom>
        </p:spPr>
      </p:pic>
    </p:spTree>
    <p:extLst>
      <p:ext uri="{BB962C8B-B14F-4D97-AF65-F5344CB8AC3E}">
        <p14:creationId xmlns:p14="http://schemas.microsoft.com/office/powerpoint/2010/main" val="37830445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292" y="367685"/>
            <a:ext cx="10058400" cy="1609344"/>
          </a:xfrm>
        </p:spPr>
        <p:txBody>
          <a:bodyPr/>
          <a:lstStyle/>
          <a:p>
            <a:r>
              <a:rPr lang="en-US" sz="3200" dirty="0">
                <a:solidFill>
                  <a:srgbClr val="C00000"/>
                </a:solidFill>
                <a:latin typeface="Californian FB" panose="0207040306080B030204" pitchFamily="18" charset="0"/>
              </a:rPr>
              <a:t>Impact of using children’s literature to shift social perception</a:t>
            </a:r>
            <a:endParaRPr lang="en-US" dirty="0"/>
          </a:p>
        </p:txBody>
      </p:sp>
      <p:sp>
        <p:nvSpPr>
          <p:cNvPr id="3" name="Content Placeholder 2"/>
          <p:cNvSpPr>
            <a:spLocks noGrp="1"/>
          </p:cNvSpPr>
          <p:nvPr>
            <p:ph idx="1"/>
          </p:nvPr>
        </p:nvSpPr>
        <p:spPr>
          <a:xfrm>
            <a:off x="1069849" y="1857676"/>
            <a:ext cx="7390758" cy="4170145"/>
          </a:xfrm>
        </p:spPr>
        <p:txBody>
          <a:bodyPr/>
          <a:lstStyle/>
          <a:p>
            <a:r>
              <a:rPr lang="en-CA" sz="2800" dirty="0">
                <a:latin typeface="Californian FB" panose="0207040306080B030204" pitchFamily="18" charset="0"/>
              </a:rPr>
              <a:t>Whether it is a story </a:t>
            </a:r>
            <a:r>
              <a:rPr lang="en-CA" sz="2800" dirty="0" smtClean="0">
                <a:latin typeface="Californian FB" panose="0207040306080B030204" pitchFamily="18" charset="0"/>
              </a:rPr>
              <a:t>celebrating diversity as </a:t>
            </a:r>
            <a:r>
              <a:rPr lang="en-CA" sz="2800" dirty="0">
                <a:latin typeface="Californian FB" panose="0207040306080B030204" pitchFamily="18" charset="0"/>
              </a:rPr>
              <a:t>in </a:t>
            </a:r>
            <a:r>
              <a:rPr lang="en-CA" sz="2800" u="sng" dirty="0" smtClean="0">
                <a:latin typeface="Californian FB" panose="0207040306080B030204" pitchFamily="18" charset="0"/>
              </a:rPr>
              <a:t>Special People, Special Ways</a:t>
            </a:r>
            <a:r>
              <a:rPr lang="en-CA" sz="2800" dirty="0" smtClean="0">
                <a:latin typeface="Californian FB" panose="0207040306080B030204" pitchFamily="18" charset="0"/>
              </a:rPr>
              <a:t> by Arlene Maguire </a:t>
            </a:r>
            <a:r>
              <a:rPr lang="en-CA" sz="2800" dirty="0">
                <a:latin typeface="Californian FB" panose="0207040306080B030204" pitchFamily="18" charset="0"/>
              </a:rPr>
              <a:t>(</a:t>
            </a:r>
            <a:r>
              <a:rPr lang="en-CA" sz="2800" dirty="0" smtClean="0">
                <a:latin typeface="Californian FB" panose="0207040306080B030204" pitchFamily="18" charset="0"/>
              </a:rPr>
              <a:t>2000), </a:t>
            </a:r>
            <a:r>
              <a:rPr lang="en-CA" sz="2800" dirty="0">
                <a:latin typeface="Californian FB" panose="0207040306080B030204" pitchFamily="18" charset="0"/>
              </a:rPr>
              <a:t>or </a:t>
            </a:r>
            <a:r>
              <a:rPr lang="en-CA" sz="2800" dirty="0" smtClean="0">
                <a:latin typeface="Californian FB" panose="0207040306080B030204" pitchFamily="18" charset="0"/>
              </a:rPr>
              <a:t>exploring ASD </a:t>
            </a:r>
            <a:r>
              <a:rPr lang="en-CA" sz="2800" dirty="0">
                <a:latin typeface="Californian FB" panose="0207040306080B030204" pitchFamily="18" charset="0"/>
              </a:rPr>
              <a:t>as </a:t>
            </a:r>
            <a:r>
              <a:rPr lang="en-CA" sz="2800" dirty="0" smtClean="0">
                <a:latin typeface="Californian FB" panose="0207040306080B030204" pitchFamily="18" charset="0"/>
              </a:rPr>
              <a:t>in </a:t>
            </a:r>
            <a:r>
              <a:rPr lang="en-CA" sz="2800" u="sng" dirty="0" smtClean="0">
                <a:latin typeface="Californian FB" panose="0207040306080B030204" pitchFamily="18" charset="0"/>
              </a:rPr>
              <a:t>Al Capone Does My Shirts </a:t>
            </a:r>
            <a:r>
              <a:rPr lang="en-CA" sz="2800" dirty="0" smtClean="0">
                <a:latin typeface="Californian FB" panose="0207040306080B030204" pitchFamily="18" charset="0"/>
              </a:rPr>
              <a:t>by Gennifer Choldenko (2004) or </a:t>
            </a:r>
            <a:r>
              <a:rPr lang="en-CA" sz="2800" u="sng" dirty="0" smtClean="0">
                <a:latin typeface="Californian FB" panose="0207040306080B030204" pitchFamily="18" charset="0"/>
              </a:rPr>
              <a:t>Padro’s Whales </a:t>
            </a:r>
            <a:r>
              <a:rPr lang="en-CA" sz="2800" dirty="0" smtClean="0">
                <a:latin typeface="Californian FB" panose="0207040306080B030204" pitchFamily="18" charset="0"/>
              </a:rPr>
              <a:t>by Paula Kluth &amp; Patrick Schwarz </a:t>
            </a:r>
            <a:r>
              <a:rPr lang="en-CA" sz="2800" dirty="0">
                <a:latin typeface="Californian FB" panose="0207040306080B030204" pitchFamily="18" charset="0"/>
              </a:rPr>
              <a:t>(</a:t>
            </a:r>
            <a:r>
              <a:rPr lang="en-CA" sz="2800" dirty="0" smtClean="0">
                <a:latin typeface="Californian FB" panose="0207040306080B030204" pitchFamily="18" charset="0"/>
              </a:rPr>
              <a:t>2010), children’s </a:t>
            </a:r>
            <a:r>
              <a:rPr lang="en-CA" sz="2800" dirty="0">
                <a:latin typeface="Californian FB" panose="0207040306080B030204" pitchFamily="18" charset="0"/>
              </a:rPr>
              <a:t>literature is a concrete way of making the message meaningful and cultivating awareness of a largely misunderstood and often misrepresented human experience</a:t>
            </a:r>
            <a:r>
              <a:rPr lang="en-CA" dirty="0">
                <a:latin typeface="Californian FB" panose="0207040306080B030204" pitchFamily="18" charset="0"/>
              </a:rPr>
              <a:t>.</a:t>
            </a:r>
            <a:endParaRPr lang="en-US" dirty="0">
              <a:latin typeface="Californian FB" panose="0207040306080B030204" pitchFamily="18" charset="0"/>
            </a:endParaRPr>
          </a:p>
          <a:p>
            <a:endParaRPr lang="en-US" dirty="0"/>
          </a:p>
        </p:txBody>
      </p:sp>
      <p:pic>
        <p:nvPicPr>
          <p:cNvPr id="4" name="Picture 3"/>
          <p:cNvPicPr>
            <a:picLocks noChangeAspect="1"/>
          </p:cNvPicPr>
          <p:nvPr/>
        </p:nvPicPr>
        <p:blipFill>
          <a:blip r:embed="rId2"/>
          <a:stretch>
            <a:fillRect/>
          </a:stretch>
        </p:blipFill>
        <p:spPr>
          <a:xfrm>
            <a:off x="8694322" y="1257299"/>
            <a:ext cx="2201655" cy="2745125"/>
          </a:xfrm>
          <a:prstGeom prst="rect">
            <a:avLst/>
          </a:prstGeom>
        </p:spPr>
      </p:pic>
      <p:pic>
        <p:nvPicPr>
          <p:cNvPr id="5" name="Picture 4"/>
          <p:cNvPicPr>
            <a:picLocks noChangeAspect="1"/>
          </p:cNvPicPr>
          <p:nvPr/>
        </p:nvPicPr>
        <p:blipFill>
          <a:blip r:embed="rId3"/>
          <a:stretch>
            <a:fillRect/>
          </a:stretch>
        </p:blipFill>
        <p:spPr>
          <a:xfrm>
            <a:off x="8694322" y="4134531"/>
            <a:ext cx="2212856" cy="2603634"/>
          </a:xfrm>
          <a:prstGeom prst="rect">
            <a:avLst/>
          </a:prstGeom>
        </p:spPr>
      </p:pic>
    </p:spTree>
    <p:extLst>
      <p:ext uri="{BB962C8B-B14F-4D97-AF65-F5344CB8AC3E}">
        <p14:creationId xmlns:p14="http://schemas.microsoft.com/office/powerpoint/2010/main" val="19280647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882155"/>
          </a:xfrm>
        </p:spPr>
        <p:txBody>
          <a:bodyPr>
            <a:normAutofit fontScale="90000"/>
          </a:bodyPr>
          <a:lstStyle/>
          <a:p>
            <a:r>
              <a:rPr lang="en-US" sz="3600" dirty="0" smtClean="0">
                <a:solidFill>
                  <a:srgbClr val="C00000"/>
                </a:solidFill>
                <a:latin typeface="Californian FB" panose="0207040306080B030204" pitchFamily="18" charset="0"/>
              </a:rPr>
              <a:t>Let’s look at My Best Friend Will</a:t>
            </a:r>
            <a:br>
              <a:rPr lang="en-US" sz="3600" dirty="0" smtClean="0">
                <a:solidFill>
                  <a:srgbClr val="C00000"/>
                </a:solidFill>
                <a:latin typeface="Californian FB" panose="0207040306080B030204" pitchFamily="18" charset="0"/>
              </a:rPr>
            </a:br>
            <a:r>
              <a:rPr lang="en-US" sz="2700" dirty="0" smtClean="0">
                <a:solidFill>
                  <a:srgbClr val="C00000"/>
                </a:solidFill>
                <a:latin typeface="Californian FB" panose="0207040306080B030204" pitchFamily="18" charset="0"/>
              </a:rPr>
              <a:t>by Jamie Lowell &amp; Tara Tuchel</a:t>
            </a:r>
            <a:endParaRPr lang="en-US" sz="2700" dirty="0">
              <a:solidFill>
                <a:srgbClr val="C00000"/>
              </a:solidFill>
              <a:latin typeface="Californian FB" panose="0207040306080B030204" pitchFamily="18" charset="0"/>
            </a:endParaRPr>
          </a:p>
        </p:txBody>
      </p:sp>
      <p:sp>
        <p:nvSpPr>
          <p:cNvPr id="3" name="Content Placeholder 2"/>
          <p:cNvSpPr>
            <a:spLocks noGrp="1"/>
          </p:cNvSpPr>
          <p:nvPr>
            <p:ph idx="1"/>
          </p:nvPr>
        </p:nvSpPr>
        <p:spPr>
          <a:xfrm>
            <a:off x="1069848" y="1588168"/>
            <a:ext cx="10069469" cy="4302493"/>
          </a:xfrm>
        </p:spPr>
        <p:txBody>
          <a:bodyPr>
            <a:normAutofit fontScale="92500" lnSpcReduction="10000"/>
          </a:bodyPr>
          <a:lstStyle/>
          <a:p>
            <a:pPr marL="514350" indent="-514350">
              <a:buFont typeface="+mj-lt"/>
              <a:buAutoNum type="arabicPeriod"/>
            </a:pPr>
            <a:r>
              <a:rPr lang="en-US" sz="3000" dirty="0" smtClean="0">
                <a:latin typeface="Californian FB" panose="0207040306080B030204" pitchFamily="18" charset="0"/>
              </a:rPr>
              <a:t>What did you liked about the book?</a:t>
            </a:r>
          </a:p>
          <a:p>
            <a:pPr marL="514350" indent="-514350">
              <a:buFont typeface="+mj-lt"/>
              <a:buAutoNum type="arabicPeriod"/>
            </a:pPr>
            <a:r>
              <a:rPr lang="en-US" sz="3000" dirty="0" smtClean="0">
                <a:latin typeface="Californian FB" panose="0207040306080B030204" pitchFamily="18" charset="0"/>
              </a:rPr>
              <a:t>What didn’t you like about it?</a:t>
            </a:r>
          </a:p>
          <a:p>
            <a:pPr marL="514350" indent="-514350">
              <a:buFont typeface="+mj-lt"/>
              <a:buAutoNum type="arabicPeriod"/>
            </a:pPr>
            <a:r>
              <a:rPr lang="en-US" sz="3000" dirty="0" smtClean="0">
                <a:latin typeface="Californian FB" panose="0207040306080B030204" pitchFamily="18" charset="0"/>
              </a:rPr>
              <a:t>Would you read this book to your students?</a:t>
            </a:r>
          </a:p>
          <a:p>
            <a:pPr marL="514350" indent="-514350">
              <a:buFont typeface="+mj-lt"/>
              <a:buAutoNum type="arabicPeriod"/>
            </a:pPr>
            <a:r>
              <a:rPr lang="en-US" sz="3000" dirty="0" smtClean="0">
                <a:latin typeface="Californian FB" panose="0207040306080B030204" pitchFamily="18" charset="0"/>
              </a:rPr>
              <a:t>How could you discuss it?</a:t>
            </a:r>
          </a:p>
          <a:p>
            <a:pPr marL="514350" indent="-514350">
              <a:buFont typeface="+mj-lt"/>
              <a:buAutoNum type="arabicPeriod"/>
            </a:pPr>
            <a:endParaRPr lang="en-US" sz="3000" dirty="0" smtClean="0">
              <a:latin typeface="Californian FB" panose="0207040306080B030204" pitchFamily="18" charset="0"/>
            </a:endParaRPr>
          </a:p>
          <a:p>
            <a:pPr marL="0" indent="0" algn="ctr">
              <a:buNone/>
            </a:pPr>
            <a:r>
              <a:rPr lang="en-US" sz="2600" dirty="0" smtClean="0">
                <a:latin typeface="Californian FB" panose="0207040306080B030204" pitchFamily="18" charset="0"/>
              </a:rPr>
              <a:t>Score 1-5 (</a:t>
            </a:r>
            <a:r>
              <a:rPr lang="en-US" sz="2600" dirty="0">
                <a:latin typeface="Californian FB" panose="0207040306080B030204" pitchFamily="18" charset="0"/>
              </a:rPr>
              <a:t>1</a:t>
            </a:r>
            <a:r>
              <a:rPr lang="en-US" sz="2600" dirty="0" smtClean="0">
                <a:latin typeface="Californian FB" panose="0207040306080B030204" pitchFamily="18" charset="0"/>
              </a:rPr>
              <a:t> being the lowest score &amp; 5 being the highest)</a:t>
            </a:r>
          </a:p>
          <a:p>
            <a:pPr marL="0" indent="0" algn="ctr">
              <a:buNone/>
            </a:pPr>
            <a:r>
              <a:rPr lang="en-US" sz="2600" i="1" dirty="0" smtClean="0">
                <a:latin typeface="Californian FB" panose="0207040306080B030204" pitchFamily="18" charset="0"/>
              </a:rPr>
              <a:t>“</a:t>
            </a:r>
            <a:r>
              <a:rPr lang="en-US" sz="2600" i="1" dirty="0">
                <a:latin typeface="Californian FB" panose="0207040306080B030204" pitchFamily="18" charset="0"/>
              </a:rPr>
              <a:t>Using appropriate literature can help establish a positive classroom … celebrating, honoring, and respecting differences of the characters in the texts lays down the foundations for recognizing and respecting individuals differences within the classroom community” (p. 29) Kent and Simpson (2012</a:t>
            </a:r>
            <a:r>
              <a:rPr lang="en-US" sz="2600" i="1" dirty="0" smtClean="0">
                <a:latin typeface="Californian FB" panose="0207040306080B030204" pitchFamily="18" charset="0"/>
              </a:rPr>
              <a:t>)</a:t>
            </a:r>
          </a:p>
          <a:p>
            <a:pPr marL="0" indent="0" algn="ctr">
              <a:buNone/>
            </a:pPr>
            <a:endParaRPr lang="en-US" sz="2800" i="1" dirty="0">
              <a:latin typeface="Californian FB" panose="0207040306080B030204" pitchFamily="18" charset="0"/>
            </a:endParaRPr>
          </a:p>
          <a:p>
            <a:pPr lvl="1"/>
            <a:endParaRPr lang="en-US" sz="2400" dirty="0" smtClean="0">
              <a:latin typeface="Californian FB" panose="0207040306080B030204" pitchFamily="18" charset="0"/>
            </a:endParaRPr>
          </a:p>
          <a:p>
            <a:pPr lvl="1"/>
            <a:endParaRPr lang="en-US" sz="2600" dirty="0" smtClean="0">
              <a:latin typeface="Californian FB" panose="0207040306080B030204" pitchFamily="18" charset="0"/>
            </a:endParaRPr>
          </a:p>
          <a:p>
            <a:endParaRPr lang="en-US" dirty="0"/>
          </a:p>
        </p:txBody>
      </p:sp>
      <p:pic>
        <p:nvPicPr>
          <p:cNvPr id="4" name="Picture 3"/>
          <p:cNvPicPr>
            <a:picLocks noChangeAspect="1"/>
          </p:cNvPicPr>
          <p:nvPr/>
        </p:nvPicPr>
        <p:blipFill>
          <a:blip r:embed="rId2"/>
          <a:stretch>
            <a:fillRect/>
          </a:stretch>
        </p:blipFill>
        <p:spPr>
          <a:xfrm>
            <a:off x="8223986" y="1034397"/>
            <a:ext cx="3694496" cy="2749534"/>
          </a:xfrm>
          <a:prstGeom prst="rect">
            <a:avLst/>
          </a:prstGeom>
        </p:spPr>
      </p:pic>
    </p:spTree>
    <p:extLst>
      <p:ext uri="{BB962C8B-B14F-4D97-AF65-F5344CB8AC3E}">
        <p14:creationId xmlns:p14="http://schemas.microsoft.com/office/powerpoint/2010/main" val="143021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1000"/>
                                        <p:tgtEl>
                                          <p:spTgt spid="3">
                                            <p:txEl>
                                              <p:pRg st="6" end="6"/>
                                            </p:txEl>
                                          </p:spTgt>
                                        </p:tgtEl>
                                      </p:cBhvr>
                                    </p:animEffect>
                                    <p:anim calcmode="lin" valueType="num">
                                      <p:cBhvr>
                                        <p:cTn id="1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dirty="0">
                <a:latin typeface="Californian FB" panose="0207040306080B030204" pitchFamily="18" charset="0"/>
              </a:rPr>
              <a:t>The Road we must travel</a:t>
            </a:r>
            <a:endParaRPr lang="en-US" sz="4000" dirty="0">
              <a:latin typeface="Californian FB" panose="0207040306080B030204" pitchFamily="18" charset="0"/>
            </a:endParaRPr>
          </a:p>
        </p:txBody>
      </p:sp>
    </p:spTree>
    <p:extLst>
      <p:ext uri="{BB962C8B-B14F-4D97-AF65-F5344CB8AC3E}">
        <p14:creationId xmlns:p14="http://schemas.microsoft.com/office/powerpoint/2010/main" val="26862386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C00000"/>
                </a:solidFill>
                <a:latin typeface="Californian FB" panose="0207040306080B030204" pitchFamily="18" charset="0"/>
              </a:rPr>
              <a:t>The Road we must travel</a:t>
            </a:r>
            <a:endParaRPr lang="en-US" sz="3200" dirty="0">
              <a:solidFill>
                <a:srgbClr val="C00000"/>
              </a:solidFill>
              <a:latin typeface="Californian FB" panose="0207040306080B030204" pitchFamily="18" charset="0"/>
            </a:endParaRPr>
          </a:p>
        </p:txBody>
      </p:sp>
      <p:sp>
        <p:nvSpPr>
          <p:cNvPr id="3" name="Content Placeholder 2"/>
          <p:cNvSpPr>
            <a:spLocks noGrp="1"/>
          </p:cNvSpPr>
          <p:nvPr>
            <p:ph idx="1"/>
          </p:nvPr>
        </p:nvSpPr>
        <p:spPr/>
        <p:txBody>
          <a:bodyPr/>
          <a:lstStyle/>
          <a:p>
            <a:pPr marL="0" indent="0" algn="ctr">
              <a:buNone/>
            </a:pPr>
            <a:r>
              <a:rPr lang="en-CA" sz="2800" i="1" dirty="0" smtClean="0">
                <a:latin typeface="Californian FB" panose="0207040306080B030204" pitchFamily="18" charset="0"/>
              </a:rPr>
              <a:t>We </a:t>
            </a:r>
            <a:r>
              <a:rPr lang="en-CA" sz="2800" i="1" dirty="0">
                <a:latin typeface="Californian FB" panose="0207040306080B030204" pitchFamily="18" charset="0"/>
              </a:rPr>
              <a:t>have come to a fork in the road. There are two paths ahead. One sign posted </a:t>
            </a:r>
            <a:r>
              <a:rPr lang="en-CA" sz="2800" i="1" dirty="0" smtClean="0">
                <a:latin typeface="Californian FB" panose="0207040306080B030204" pitchFamily="18" charset="0"/>
              </a:rPr>
              <a:t>‘Exclusion’, </a:t>
            </a:r>
            <a:r>
              <a:rPr lang="en-CA" sz="2800" i="1" dirty="0">
                <a:latin typeface="Californian FB" panose="0207040306080B030204" pitchFamily="18" charset="0"/>
              </a:rPr>
              <a:t>the other ‘Inclusion’. They lead to different places. We must decide as a community which path to follow.</a:t>
            </a:r>
            <a:r>
              <a:rPr lang="en-CA" sz="2800" dirty="0">
                <a:latin typeface="Californian FB" panose="0207040306080B030204" pitchFamily="18" charset="0"/>
              </a:rPr>
              <a:t>  </a:t>
            </a:r>
            <a:endParaRPr lang="en-CA" sz="2800" dirty="0" smtClean="0">
              <a:latin typeface="Californian FB" panose="0207040306080B030204" pitchFamily="18" charset="0"/>
            </a:endParaRPr>
          </a:p>
          <a:p>
            <a:pPr marL="0" indent="0" algn="r">
              <a:buNone/>
            </a:pPr>
            <a:r>
              <a:rPr lang="en-CA" sz="2800" dirty="0" smtClean="0">
                <a:latin typeface="Californian FB" panose="0207040306080B030204" pitchFamily="18" charset="0"/>
              </a:rPr>
              <a:t>Anonymous</a:t>
            </a:r>
            <a:endParaRPr lang="en-CA" sz="2800" dirty="0">
              <a:latin typeface="Californian FB" panose="0207040306080B030204" pitchFamily="18" charset="0"/>
            </a:endParaRPr>
          </a:p>
          <a:p>
            <a:endParaRPr lang="en-CA" sz="2800" dirty="0">
              <a:latin typeface="Californian FB" panose="0207040306080B030204" pitchFamily="18" charset="0"/>
            </a:endParaRPr>
          </a:p>
          <a:p>
            <a:endParaRPr lang="en-US" sz="2800" dirty="0">
              <a:latin typeface="Californian FB" panose="0207040306080B030204" pitchFamily="18" charset="0"/>
            </a:endParaRPr>
          </a:p>
        </p:txBody>
      </p:sp>
      <p:pic>
        <p:nvPicPr>
          <p:cNvPr id="81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3103" y="3827836"/>
            <a:ext cx="4316697" cy="2546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7112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213265"/>
          </a:xfrm>
        </p:spPr>
        <p:txBody>
          <a:bodyPr>
            <a:normAutofit/>
          </a:bodyPr>
          <a:lstStyle/>
          <a:p>
            <a:r>
              <a:rPr lang="en-US" sz="3200" dirty="0" smtClean="0">
                <a:solidFill>
                  <a:srgbClr val="C00000"/>
                </a:solidFill>
                <a:latin typeface="Californian FB" panose="0207040306080B030204" pitchFamily="18" charset="0"/>
              </a:rPr>
              <a:t>We’ll do this by …</a:t>
            </a:r>
            <a:endParaRPr lang="en-US" sz="3200" dirty="0">
              <a:solidFill>
                <a:srgbClr val="C00000"/>
              </a:solidFill>
              <a:latin typeface="Californian FB" panose="0207040306080B030204" pitchFamily="18" charset="0"/>
            </a:endParaRPr>
          </a:p>
        </p:txBody>
      </p:sp>
      <p:sp>
        <p:nvSpPr>
          <p:cNvPr id="3" name="Content Placeholder 2"/>
          <p:cNvSpPr>
            <a:spLocks noGrp="1"/>
          </p:cNvSpPr>
          <p:nvPr>
            <p:ph idx="1"/>
          </p:nvPr>
        </p:nvSpPr>
        <p:spPr>
          <a:xfrm>
            <a:off x="1069848" y="1491601"/>
            <a:ext cx="10571657" cy="5005138"/>
          </a:xfrm>
        </p:spPr>
        <p:txBody>
          <a:bodyPr>
            <a:normAutofit/>
          </a:bodyPr>
          <a:lstStyle/>
          <a:p>
            <a:pPr marL="514350" indent="-514350">
              <a:buFont typeface="+mj-lt"/>
              <a:buAutoNum type="arabicPeriod"/>
            </a:pPr>
            <a:r>
              <a:rPr lang="en-US" sz="2800" dirty="0" smtClean="0">
                <a:latin typeface="Californian FB" panose="0207040306080B030204" pitchFamily="18" charset="0"/>
              </a:rPr>
              <a:t>Exploring current research on children’s literature in relation to exceptionalities-focus ASD</a:t>
            </a:r>
          </a:p>
          <a:p>
            <a:pPr lvl="2"/>
            <a:r>
              <a:rPr lang="en-US" sz="2000" dirty="0" smtClean="0">
                <a:latin typeface="Californian FB" panose="0207040306080B030204" pitchFamily="18" charset="0"/>
              </a:rPr>
              <a:t>Bennett (2009); Nasatir and Horn (2003); ON Ministry of Education (2006-2012); Wasserman (2014)</a:t>
            </a:r>
          </a:p>
          <a:p>
            <a:pPr marL="514350" indent="-514350">
              <a:buFont typeface="+mj-lt"/>
              <a:buAutoNum type="arabicPeriod"/>
            </a:pPr>
            <a:r>
              <a:rPr lang="en-US" sz="2800" dirty="0" smtClean="0">
                <a:latin typeface="Californian FB" panose="0207040306080B030204" pitchFamily="18" charset="0"/>
              </a:rPr>
              <a:t>Reading and listening to children literature, and discussing their important messages</a:t>
            </a:r>
          </a:p>
          <a:p>
            <a:pPr marL="457200" indent="-457200">
              <a:buFont typeface="+mj-lt"/>
              <a:buAutoNum type="arabicPeriod"/>
            </a:pPr>
            <a:r>
              <a:rPr lang="en-US" sz="2800" dirty="0" smtClean="0">
                <a:latin typeface="Californian FB" panose="0207040306080B030204" pitchFamily="18" charset="0"/>
              </a:rPr>
              <a:t>Collaboratively sharing ideas, thoughts,                                                                                   and practices</a:t>
            </a:r>
          </a:p>
          <a:p>
            <a:pPr marL="0" indent="0" algn="ctr">
              <a:buNone/>
            </a:pPr>
            <a:endParaRPr lang="en-US" sz="2800" dirty="0">
              <a:latin typeface="Californian FB" panose="0207040306080B030204" pitchFamily="18" charset="0"/>
            </a:endParaRPr>
          </a:p>
        </p:txBody>
      </p:sp>
      <p:pic>
        <p:nvPicPr>
          <p:cNvPr id="4" name="Picture 6" descr="Image result for story boo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6664" y="3859522"/>
            <a:ext cx="3299791" cy="243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4082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7128" y="1196421"/>
            <a:ext cx="9281160" cy="3520440"/>
          </a:xfrm>
        </p:spPr>
        <p:txBody>
          <a:bodyPr>
            <a:normAutofit/>
          </a:bodyPr>
          <a:lstStyle/>
          <a:p>
            <a:r>
              <a:rPr lang="en-CA" sz="3600" dirty="0">
                <a:latin typeface="Californian FB" panose="0207040306080B030204" pitchFamily="18" charset="0"/>
              </a:rPr>
              <a:t>The Curious Incident of the Dog in the Nighttime (2003)</a:t>
            </a:r>
            <a:endParaRPr lang="en-US" sz="3600" dirty="0">
              <a:latin typeface="Californian FB" panose="0207040306080B030204" pitchFamily="18" charset="0"/>
            </a:endParaRPr>
          </a:p>
        </p:txBody>
      </p:sp>
      <p:sp>
        <p:nvSpPr>
          <p:cNvPr id="3" name="Text Placeholder 2"/>
          <p:cNvSpPr>
            <a:spLocks noGrp="1"/>
          </p:cNvSpPr>
          <p:nvPr>
            <p:ph type="body" idx="1"/>
          </p:nvPr>
        </p:nvSpPr>
        <p:spPr>
          <a:xfrm>
            <a:off x="2168572" y="5154810"/>
            <a:ext cx="9052560" cy="1066800"/>
          </a:xfrm>
        </p:spPr>
        <p:txBody>
          <a:bodyPr>
            <a:normAutofit/>
          </a:bodyPr>
          <a:lstStyle/>
          <a:p>
            <a:r>
              <a:rPr lang="en-US" sz="2800" dirty="0">
                <a:latin typeface="Californian FB" panose="0207040306080B030204" pitchFamily="18" charset="0"/>
              </a:rPr>
              <a:t>Mark Haddon</a:t>
            </a:r>
          </a:p>
        </p:txBody>
      </p:sp>
    </p:spTree>
    <p:extLst>
      <p:ext uri="{BB962C8B-B14F-4D97-AF65-F5344CB8AC3E}">
        <p14:creationId xmlns:p14="http://schemas.microsoft.com/office/powerpoint/2010/main" val="10393821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dirty="0">
                <a:solidFill>
                  <a:srgbClr val="C00000"/>
                </a:solidFill>
                <a:latin typeface="Californian FB" panose="0207040306080B030204" pitchFamily="18" charset="0"/>
              </a:rPr>
              <a:t>The Curious Incident of the </a:t>
            </a:r>
            <a:r>
              <a:rPr lang="en-CA" sz="3200" dirty="0" smtClean="0">
                <a:solidFill>
                  <a:srgbClr val="C00000"/>
                </a:solidFill>
                <a:latin typeface="Californian FB" panose="0207040306080B030204" pitchFamily="18" charset="0"/>
              </a:rPr>
              <a:t>                                              Dog </a:t>
            </a:r>
            <a:r>
              <a:rPr lang="en-CA" sz="3200" dirty="0">
                <a:solidFill>
                  <a:srgbClr val="C00000"/>
                </a:solidFill>
                <a:latin typeface="Californian FB" panose="0207040306080B030204" pitchFamily="18" charset="0"/>
              </a:rPr>
              <a:t>in the </a:t>
            </a:r>
            <a:r>
              <a:rPr lang="en-CA" sz="3200" dirty="0" smtClean="0">
                <a:solidFill>
                  <a:srgbClr val="C00000"/>
                </a:solidFill>
                <a:latin typeface="Californian FB" panose="0207040306080B030204" pitchFamily="18" charset="0"/>
              </a:rPr>
              <a:t>Nighttime,                                                                            Mark Haddon </a:t>
            </a:r>
            <a:r>
              <a:rPr lang="en-CA" sz="3200" dirty="0">
                <a:solidFill>
                  <a:srgbClr val="C00000"/>
                </a:solidFill>
                <a:latin typeface="Californian FB" panose="0207040306080B030204" pitchFamily="18" charset="0"/>
              </a:rPr>
              <a:t>(2003</a:t>
            </a:r>
            <a:r>
              <a:rPr lang="en-CA" sz="3200" dirty="0" smtClean="0">
                <a:solidFill>
                  <a:srgbClr val="C00000"/>
                </a:solidFill>
                <a:latin typeface="Californian FB" panose="0207040306080B030204" pitchFamily="18" charset="0"/>
              </a:rPr>
              <a:t>)</a:t>
            </a:r>
            <a:endParaRPr lang="en-US" sz="3200" dirty="0">
              <a:solidFill>
                <a:srgbClr val="C00000"/>
              </a:solidFill>
              <a:latin typeface="Californian FB" panose="0207040306080B030204" pitchFamily="18" charset="0"/>
            </a:endParaRPr>
          </a:p>
        </p:txBody>
      </p:sp>
      <p:sp>
        <p:nvSpPr>
          <p:cNvPr id="3" name="Content Placeholder 2"/>
          <p:cNvSpPr>
            <a:spLocks noGrp="1"/>
          </p:cNvSpPr>
          <p:nvPr>
            <p:ph idx="1"/>
          </p:nvPr>
        </p:nvSpPr>
        <p:spPr>
          <a:xfrm>
            <a:off x="1069848" y="2093976"/>
            <a:ext cx="10058400" cy="4078224"/>
          </a:xfrm>
        </p:spPr>
        <p:txBody>
          <a:bodyPr>
            <a:normAutofit/>
          </a:bodyPr>
          <a:lstStyle/>
          <a:p>
            <a:endParaRPr lang="en-CA" sz="2800" dirty="0" smtClean="0">
              <a:latin typeface="Californian FB" panose="0207040306080B030204" pitchFamily="18" charset="0"/>
            </a:endParaRPr>
          </a:p>
          <a:p>
            <a:r>
              <a:rPr lang="en-CA" sz="2800" dirty="0" smtClean="0">
                <a:latin typeface="Californian FB" panose="0207040306080B030204" pitchFamily="18" charset="0"/>
              </a:rPr>
              <a:t>During </a:t>
            </a:r>
            <a:r>
              <a:rPr lang="en-CA" sz="2800" dirty="0">
                <a:latin typeface="Californian FB" panose="0207040306080B030204" pitchFamily="18" charset="0"/>
              </a:rPr>
              <a:t>his acceptance speech at the </a:t>
            </a:r>
            <a:r>
              <a:rPr lang="en-CA" sz="2800" dirty="0" smtClean="0">
                <a:latin typeface="Californian FB" panose="0207040306080B030204" pitchFamily="18" charset="0"/>
              </a:rPr>
              <a:t>Dolly </a:t>
            </a:r>
            <a:r>
              <a:rPr lang="en-CA" sz="2800" dirty="0">
                <a:latin typeface="Californian FB" panose="0207040306080B030204" pitchFamily="18" charset="0"/>
              </a:rPr>
              <a:t>Gray Children’s Literature Award ceremony, Haddon shared this reflection</a:t>
            </a:r>
            <a:r>
              <a:rPr lang="en-CA" sz="2800" dirty="0" smtClean="0">
                <a:latin typeface="Californian FB" panose="0207040306080B030204" pitchFamily="18" charset="0"/>
              </a:rPr>
              <a:t>:</a:t>
            </a:r>
            <a:endParaRPr lang="en-CA" sz="2800" dirty="0">
              <a:latin typeface="Californian FB" panose="0207040306080B030204" pitchFamily="18" charset="0"/>
            </a:endParaRPr>
          </a:p>
          <a:p>
            <a:pPr marL="0" indent="0" algn="ctr">
              <a:buNone/>
            </a:pPr>
            <a:r>
              <a:rPr lang="en-CA" sz="2800" i="1" dirty="0">
                <a:latin typeface="Californian FB" panose="0207040306080B030204" pitchFamily="18" charset="0"/>
              </a:rPr>
              <a:t>I look forward to a time in the not too distant future when such prizes seem outdated and unnecessary, when children with </a:t>
            </a:r>
            <a:r>
              <a:rPr lang="en-CA" sz="2800" i="1" dirty="0" smtClean="0">
                <a:latin typeface="Californian FB" panose="0207040306080B030204" pitchFamily="18" charset="0"/>
              </a:rPr>
              <a:t>autism of </a:t>
            </a:r>
            <a:r>
              <a:rPr lang="en-CA" sz="2800" i="1" dirty="0">
                <a:latin typeface="Californian FB" panose="0207040306080B030204" pitchFamily="18" charset="0"/>
              </a:rPr>
              <a:t>all kinds are as much a part of our society as children with red hair or children who play the clarinet and readers who do not even notice when a book contains a character with </a:t>
            </a:r>
            <a:r>
              <a:rPr lang="en-CA" sz="2800" i="1" dirty="0" smtClean="0">
                <a:latin typeface="Californian FB" panose="0207040306080B030204" pitchFamily="18" charset="0"/>
              </a:rPr>
              <a:t>autism because </a:t>
            </a:r>
            <a:r>
              <a:rPr lang="en-CA" sz="2800" i="1" dirty="0">
                <a:latin typeface="Californian FB" panose="0207040306080B030204" pitchFamily="18" charset="0"/>
              </a:rPr>
              <a:t>such books are as common as rain</a:t>
            </a:r>
            <a:r>
              <a:rPr lang="en-CA" sz="2800" i="1" dirty="0" smtClean="0">
                <a:latin typeface="Californian FB" panose="0207040306080B030204" pitchFamily="18" charset="0"/>
              </a:rPr>
              <a:t>.</a:t>
            </a:r>
          </a:p>
          <a:p>
            <a:endParaRPr lang="en-US" dirty="0"/>
          </a:p>
        </p:txBody>
      </p:sp>
      <p:pic>
        <p:nvPicPr>
          <p:cNvPr id="4" name="Picture 3"/>
          <p:cNvPicPr>
            <a:picLocks noChangeAspect="1"/>
          </p:cNvPicPr>
          <p:nvPr/>
        </p:nvPicPr>
        <p:blipFill>
          <a:blip r:embed="rId3"/>
          <a:stretch>
            <a:fillRect/>
          </a:stretch>
        </p:blipFill>
        <p:spPr>
          <a:xfrm>
            <a:off x="7902342" y="587139"/>
            <a:ext cx="3850105" cy="1771051"/>
          </a:xfrm>
          <a:prstGeom prst="rect">
            <a:avLst/>
          </a:prstGeom>
        </p:spPr>
      </p:pic>
    </p:spTree>
    <p:extLst>
      <p:ext uri="{BB962C8B-B14F-4D97-AF65-F5344CB8AC3E}">
        <p14:creationId xmlns:p14="http://schemas.microsoft.com/office/powerpoint/2010/main" val="42683182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382669"/>
          </a:xfrm>
        </p:spPr>
        <p:txBody>
          <a:bodyPr>
            <a:normAutofit/>
          </a:bodyPr>
          <a:lstStyle/>
          <a:p>
            <a:r>
              <a:rPr lang="en-US" sz="4000" dirty="0" smtClean="0">
                <a:solidFill>
                  <a:srgbClr val="C00000"/>
                </a:solidFill>
                <a:latin typeface="Californian FB" panose="0207040306080B030204" pitchFamily="18" charset="0"/>
              </a:rPr>
              <a:t>Questions or comments?</a:t>
            </a:r>
            <a:endParaRPr lang="en-US" sz="4000" dirty="0">
              <a:solidFill>
                <a:srgbClr val="C00000"/>
              </a:solidFill>
              <a:latin typeface="Californian FB" panose="0207040306080B030204" pitchFamily="18" charset="0"/>
            </a:endParaRPr>
          </a:p>
        </p:txBody>
      </p:sp>
      <p:pic>
        <p:nvPicPr>
          <p:cNvPr id="2058" name="Picture 10" descr="Image result for the things that make me different are the things that make me 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6037" y="1535229"/>
            <a:ext cx="4831883" cy="513989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the things that make me different aut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1603" y="1739005"/>
            <a:ext cx="3947803" cy="4732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01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fade">
                                      <p:cBhvr>
                                        <p:cTn id="7" dur="1000"/>
                                        <p:tgtEl>
                                          <p:spTgt spid="2060"/>
                                        </p:tgtEl>
                                      </p:cBhvr>
                                    </p:animEffect>
                                    <p:anim calcmode="lin" valueType="num">
                                      <p:cBhvr>
                                        <p:cTn id="8" dur="1000" fill="hold"/>
                                        <p:tgtEl>
                                          <p:spTgt spid="2060"/>
                                        </p:tgtEl>
                                        <p:attrNameLst>
                                          <p:attrName>ppt_x</p:attrName>
                                        </p:attrNameLst>
                                      </p:cBhvr>
                                      <p:tavLst>
                                        <p:tav tm="0">
                                          <p:val>
                                            <p:strVal val="#ppt_x"/>
                                          </p:val>
                                        </p:tav>
                                        <p:tav tm="100000">
                                          <p:val>
                                            <p:strVal val="#ppt_x"/>
                                          </p:val>
                                        </p:tav>
                                      </p:tavLst>
                                    </p:anim>
                                    <p:anim calcmode="lin" valueType="num">
                                      <p:cBhvr>
                                        <p:cTn id="9" dur="1000" fill="hold"/>
                                        <p:tgtEl>
                                          <p:spTgt spid="20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568" y="391874"/>
            <a:ext cx="9985248" cy="577390"/>
          </a:xfrm>
        </p:spPr>
        <p:txBody>
          <a:bodyPr>
            <a:normAutofit/>
          </a:bodyPr>
          <a:lstStyle/>
          <a:p>
            <a:r>
              <a:rPr lang="en-US" sz="3200" dirty="0" smtClean="0">
                <a:solidFill>
                  <a:srgbClr val="C00000"/>
                </a:solidFill>
                <a:latin typeface="Californian FB" panose="0207040306080B030204" pitchFamily="18" charset="0"/>
              </a:rPr>
              <a:t>References</a:t>
            </a:r>
            <a:endParaRPr lang="en-US" sz="3200" dirty="0">
              <a:solidFill>
                <a:srgbClr val="C00000"/>
              </a:solidFill>
              <a:latin typeface="Californian FB" panose="0207040306080B030204" pitchFamily="18" charset="0"/>
            </a:endParaRPr>
          </a:p>
        </p:txBody>
      </p:sp>
      <p:sp>
        <p:nvSpPr>
          <p:cNvPr id="3" name="Content Placeholder 2"/>
          <p:cNvSpPr>
            <a:spLocks noGrp="1"/>
          </p:cNvSpPr>
          <p:nvPr>
            <p:ph idx="1"/>
          </p:nvPr>
        </p:nvSpPr>
        <p:spPr>
          <a:xfrm>
            <a:off x="1039528" y="969264"/>
            <a:ext cx="10075004" cy="5710669"/>
          </a:xfrm>
        </p:spPr>
        <p:txBody>
          <a:bodyPr>
            <a:normAutofit lnSpcReduction="10000"/>
          </a:bodyPr>
          <a:lstStyle/>
          <a:p>
            <a:r>
              <a:rPr lang="en-US" sz="1800" dirty="0" smtClean="0">
                <a:latin typeface="Californian FB" panose="0207040306080B030204" pitchFamily="18" charset="0"/>
              </a:rPr>
              <a:t>Bennett, S. </a:t>
            </a:r>
            <a:r>
              <a:rPr lang="en-US" sz="1800" dirty="0">
                <a:latin typeface="Californian FB" panose="0207040306080B030204" pitchFamily="18" charset="0"/>
              </a:rPr>
              <a:t>(2009). Including Students with </a:t>
            </a:r>
            <a:r>
              <a:rPr lang="en-US" sz="1800" dirty="0" smtClean="0">
                <a:latin typeface="Californian FB" panose="0207040306080B030204" pitchFamily="18" charset="0"/>
              </a:rPr>
              <a:t>Exceptionalities. </a:t>
            </a:r>
            <a:r>
              <a:rPr lang="en-CA" sz="1800" i="1" dirty="0">
                <a:latin typeface="Californian FB" panose="0207040306080B030204" pitchFamily="18" charset="0"/>
              </a:rPr>
              <a:t>A research-into-practice series produced by a partnership between The Literacy and Numeracy Secretariat and the Ontario Association of Deans of </a:t>
            </a:r>
            <a:r>
              <a:rPr lang="en-CA" sz="1800" i="1" dirty="0" smtClean="0">
                <a:latin typeface="Californian FB" panose="0207040306080B030204" pitchFamily="18" charset="0"/>
              </a:rPr>
              <a:t>Education. </a:t>
            </a:r>
            <a:r>
              <a:rPr lang="en-US" sz="1800" dirty="0" smtClean="0">
                <a:latin typeface="Californian FB" panose="0207040306080B030204" pitchFamily="18" charset="0"/>
                <a:hlinkClick r:id="rId3"/>
              </a:rPr>
              <a:t>http</a:t>
            </a:r>
            <a:r>
              <a:rPr lang="en-US" sz="1800" dirty="0">
                <a:latin typeface="Californian FB" panose="0207040306080B030204" pitchFamily="18" charset="0"/>
                <a:hlinkClick r:id="rId3"/>
              </a:rPr>
              <a:t>://</a:t>
            </a:r>
            <a:r>
              <a:rPr lang="en-US" sz="1800" dirty="0" smtClean="0">
                <a:latin typeface="Californian FB" panose="0207040306080B030204" pitchFamily="18" charset="0"/>
                <a:hlinkClick r:id="rId3"/>
              </a:rPr>
              <a:t>www.edu.gov.on.ca/eng/literacynumeracy/inspire/research/Bennett.pdf</a:t>
            </a:r>
            <a:endParaRPr lang="en-US" sz="1800" dirty="0" smtClean="0">
              <a:latin typeface="Californian FB" panose="0207040306080B030204" pitchFamily="18" charset="0"/>
            </a:endParaRPr>
          </a:p>
          <a:p>
            <a:r>
              <a:rPr lang="en-CA" sz="1800" dirty="0">
                <a:latin typeface="Californian FB" panose="0207040306080B030204" pitchFamily="18" charset="0"/>
              </a:rPr>
              <a:t>Gaffney, M. &amp; Wilkins, J. (2016). Selecting picture books featuring characters with autism spectrum disorder: recommendations for teachers. </a:t>
            </a:r>
            <a:r>
              <a:rPr lang="en-CA" sz="1800" i="1" dirty="0">
                <a:latin typeface="Californian FB" panose="0207040306080B030204" pitchFamily="18" charset="0"/>
              </a:rPr>
              <a:t>International Journal of Inclusive Education</a:t>
            </a:r>
            <a:r>
              <a:rPr lang="en-CA" sz="1800" dirty="0">
                <a:latin typeface="Californian FB" panose="0207040306080B030204" pitchFamily="18" charset="0"/>
              </a:rPr>
              <a:t>, 20(10,) p.1024-1031</a:t>
            </a:r>
            <a:r>
              <a:rPr lang="en-CA" sz="1800" dirty="0" smtClean="0">
                <a:latin typeface="Californian FB" panose="0207040306080B030204" pitchFamily="18" charset="0"/>
              </a:rPr>
              <a:t>.</a:t>
            </a:r>
          </a:p>
          <a:p>
            <a:r>
              <a:rPr lang="en-CA" sz="1800" dirty="0" smtClean="0">
                <a:latin typeface="Californian FB" panose="0207040306080B030204" pitchFamily="18" charset="0"/>
              </a:rPr>
              <a:t>Gardner, H. (2006). </a:t>
            </a:r>
            <a:r>
              <a:rPr lang="en-CA" sz="1800" dirty="0">
                <a:latin typeface="Californian FB" panose="0207040306080B030204" pitchFamily="18" charset="0"/>
              </a:rPr>
              <a:t>Frames of Mind: The Theory of Multiple </a:t>
            </a:r>
            <a:r>
              <a:rPr lang="en-CA" sz="1800" dirty="0" smtClean="0">
                <a:latin typeface="Californian FB" panose="0207040306080B030204" pitchFamily="18" charset="0"/>
              </a:rPr>
              <a:t>Intelligences. </a:t>
            </a:r>
            <a:r>
              <a:rPr lang="en-CA" sz="1800" i="1" dirty="0" smtClean="0">
                <a:latin typeface="Californian FB" panose="0207040306080B030204" pitchFamily="18" charset="0"/>
              </a:rPr>
              <a:t>Basic Books. </a:t>
            </a:r>
            <a:r>
              <a:rPr lang="en-CA" sz="1800" dirty="0" smtClean="0">
                <a:latin typeface="Californian FB" panose="0207040306080B030204" pitchFamily="18" charset="0"/>
              </a:rPr>
              <a:t>USA.</a:t>
            </a:r>
            <a:endParaRPr lang="en-CA" sz="1800" dirty="0" smtClean="0">
              <a:latin typeface="Californian FB" panose="0207040306080B030204" pitchFamily="18" charset="0"/>
            </a:endParaRPr>
          </a:p>
          <a:p>
            <a:r>
              <a:rPr lang="en-CA" sz="1800" dirty="0" smtClean="0">
                <a:latin typeface="Californian FB" panose="0207040306080B030204" pitchFamily="18" charset="0"/>
              </a:rPr>
              <a:t>Google. (2017). </a:t>
            </a:r>
            <a:r>
              <a:rPr lang="en-CA" sz="1800" i="1" dirty="0" smtClean="0">
                <a:latin typeface="Californian FB" panose="0207040306080B030204" pitchFamily="18" charset="0"/>
              </a:rPr>
              <a:t>Google images. </a:t>
            </a:r>
            <a:r>
              <a:rPr lang="en-US" sz="1800" dirty="0" smtClean="0">
                <a:latin typeface="Californian FB" panose="0207040306080B030204" pitchFamily="18" charset="0"/>
              </a:rPr>
              <a:t>Google </a:t>
            </a:r>
            <a:r>
              <a:rPr lang="en-US" sz="1800" dirty="0">
                <a:latin typeface="Californian FB" panose="0207040306080B030204" pitchFamily="18" charset="0"/>
              </a:rPr>
              <a:t>Inc. </a:t>
            </a:r>
            <a:endParaRPr lang="en-US" sz="1800" dirty="0" smtClean="0">
              <a:latin typeface="Californian FB" panose="0207040306080B030204" pitchFamily="18" charset="0"/>
            </a:endParaRPr>
          </a:p>
          <a:p>
            <a:r>
              <a:rPr lang="en-CA" sz="1800" dirty="0">
                <a:latin typeface="Californian FB" panose="0207040306080B030204" pitchFamily="18" charset="0"/>
              </a:rPr>
              <a:t>Han, J., Ostrosky, M.M. &amp; Diamond, K.E. (2006). Children’s Attitudes Toward Peers with Disabilities: Supporting Positive Attitude Development. </a:t>
            </a:r>
            <a:r>
              <a:rPr lang="en-CA" sz="1800" i="1" dirty="0">
                <a:latin typeface="Californian FB" panose="0207040306080B030204" pitchFamily="18" charset="0"/>
              </a:rPr>
              <a:t>Young Exceptional Children, </a:t>
            </a:r>
            <a:r>
              <a:rPr lang="en-CA" sz="1800" dirty="0">
                <a:latin typeface="Californian FB" panose="0207040306080B030204" pitchFamily="18" charset="0"/>
              </a:rPr>
              <a:t>10(2).</a:t>
            </a:r>
          </a:p>
          <a:p>
            <a:r>
              <a:rPr lang="en-CA" sz="1800" dirty="0">
                <a:latin typeface="Californian FB" panose="0207040306080B030204" pitchFamily="18" charset="0"/>
              </a:rPr>
              <a:t>Higgins, N., MacArthur, J. &amp; Kelly, B. (2009). Including disabled children at school: Is it really as simple as ‘a, c, d’? </a:t>
            </a:r>
            <a:r>
              <a:rPr lang="en-CA" sz="1800" i="1" dirty="0">
                <a:latin typeface="Californian FB" panose="0207040306080B030204" pitchFamily="18" charset="0"/>
              </a:rPr>
              <a:t>International Journal of Inclusive Education, </a:t>
            </a:r>
            <a:r>
              <a:rPr lang="en-CA" sz="1800" dirty="0">
                <a:latin typeface="Californian FB" panose="0207040306080B030204" pitchFamily="18" charset="0"/>
              </a:rPr>
              <a:t>13(5), p. 471-487</a:t>
            </a:r>
            <a:r>
              <a:rPr lang="en-CA" sz="1800" dirty="0" smtClean="0">
                <a:latin typeface="Californian FB" panose="0207040306080B030204" pitchFamily="18" charset="0"/>
              </a:rPr>
              <a:t>.</a:t>
            </a:r>
          </a:p>
          <a:p>
            <a:r>
              <a:rPr lang="en-CA" sz="1800" dirty="0">
                <a:latin typeface="Californian FB" panose="0207040306080B030204" pitchFamily="18" charset="0"/>
              </a:rPr>
              <a:t>Kasari, C., Locke, J. Gulsrud, A., &amp; Rotheram-Fuller, E (2011). Social Networks and Friendships at School: Comparing Children With and Without ASD. </a:t>
            </a:r>
            <a:r>
              <a:rPr lang="en-CA" sz="1800" i="1" dirty="0">
                <a:latin typeface="Californian FB" panose="0207040306080B030204" pitchFamily="18" charset="0"/>
              </a:rPr>
              <a:t>Journal of Autism and Developmental Disorder</a:t>
            </a:r>
            <a:r>
              <a:rPr lang="en-CA" sz="1800" dirty="0">
                <a:latin typeface="Californian FB" panose="0207040306080B030204" pitchFamily="18" charset="0"/>
              </a:rPr>
              <a:t>, 41(5), p. 533–544.</a:t>
            </a:r>
          </a:p>
          <a:p>
            <a:r>
              <a:rPr lang="en-US" sz="1800" dirty="0">
                <a:latin typeface="Californian FB" panose="0207040306080B030204" pitchFamily="18" charset="0"/>
              </a:rPr>
              <a:t>Kent, A.M. &amp; Simpson, J.L. (2012).  The power of literature: Establishing and enhancing the young adolescent classroom community. </a:t>
            </a:r>
            <a:r>
              <a:rPr lang="en-US" sz="1800" i="1" dirty="0">
                <a:latin typeface="Californian FB" panose="0207040306080B030204" pitchFamily="18" charset="0"/>
              </a:rPr>
              <a:t>Reading Improvement, 49(1), </a:t>
            </a:r>
            <a:r>
              <a:rPr lang="en-US" sz="1800" dirty="0">
                <a:latin typeface="Californian FB" panose="0207040306080B030204" pitchFamily="18" charset="0"/>
              </a:rPr>
              <a:t>p. 29</a:t>
            </a:r>
            <a:r>
              <a:rPr lang="en-US" sz="1800" dirty="0" smtClean="0">
                <a:latin typeface="Californian FB" panose="0207040306080B030204" pitchFamily="18" charset="0"/>
              </a:rPr>
              <a:t>.</a:t>
            </a:r>
          </a:p>
          <a:p>
            <a:r>
              <a:rPr lang="en-CA" sz="1800" dirty="0">
                <a:latin typeface="Californian FB" panose="0207040306080B030204" pitchFamily="18" charset="0"/>
              </a:rPr>
              <a:t>Li, S., Sandal, S., Zercher, C., Marquart, J.M., &amp; Brown, W.H. (2015). The Relationship Between Preschoolers’ Attitudes and Play Behaviors Toward Classmates With Disabilities, Topics in Early Childhood Special Education, 35(1), p. 40-51</a:t>
            </a:r>
            <a:r>
              <a:rPr lang="en-CA" sz="1800" dirty="0" smtClean="0">
                <a:latin typeface="Californian FB" panose="0207040306080B030204" pitchFamily="18" charset="0"/>
              </a:rPr>
              <a:t>.</a:t>
            </a:r>
          </a:p>
          <a:p>
            <a:pPr marL="0" indent="0">
              <a:buNone/>
            </a:pPr>
            <a:endParaRPr lang="en-US" i="1" dirty="0">
              <a:latin typeface="Californian FB" panose="0207040306080B030204" pitchFamily="18" charset="0"/>
            </a:endParaRPr>
          </a:p>
          <a:p>
            <a:endParaRPr lang="en-CA" dirty="0">
              <a:latin typeface="Californian FB" panose="0207040306080B030204" pitchFamily="18" charset="0"/>
            </a:endParaRPr>
          </a:p>
          <a:p>
            <a:endParaRPr lang="en-US" dirty="0">
              <a:latin typeface="Californian FB" panose="0207040306080B030204" pitchFamily="18" charset="0"/>
            </a:endParaRPr>
          </a:p>
          <a:p>
            <a:endParaRPr lang="en-US" dirty="0" smtClean="0">
              <a:latin typeface="Californian FB" panose="0207040306080B030204" pitchFamily="18" charset="0"/>
            </a:endParaRPr>
          </a:p>
          <a:p>
            <a:endParaRPr lang="en-US" dirty="0" smtClean="0">
              <a:latin typeface="Californian FB" panose="0207040306080B030204" pitchFamily="18" charset="0"/>
            </a:endParaRPr>
          </a:p>
          <a:p>
            <a:endParaRPr lang="en-US" dirty="0"/>
          </a:p>
        </p:txBody>
      </p:sp>
    </p:spTree>
    <p:extLst>
      <p:ext uri="{BB962C8B-B14F-4D97-AF65-F5344CB8AC3E}">
        <p14:creationId xmlns:p14="http://schemas.microsoft.com/office/powerpoint/2010/main" val="21215251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986359"/>
          </a:xfrm>
        </p:spPr>
        <p:txBody>
          <a:bodyPr>
            <a:normAutofit/>
          </a:bodyPr>
          <a:lstStyle/>
          <a:p>
            <a:r>
              <a:rPr lang="en-US" sz="3200" dirty="0">
                <a:solidFill>
                  <a:srgbClr val="C00000"/>
                </a:solidFill>
                <a:latin typeface="Californian FB" panose="0207040306080B030204" pitchFamily="18" charset="0"/>
              </a:rPr>
              <a:t>References</a:t>
            </a:r>
          </a:p>
        </p:txBody>
      </p:sp>
      <p:sp>
        <p:nvSpPr>
          <p:cNvPr id="3" name="Content Placeholder 2"/>
          <p:cNvSpPr>
            <a:spLocks noGrp="1"/>
          </p:cNvSpPr>
          <p:nvPr>
            <p:ph idx="1"/>
          </p:nvPr>
        </p:nvSpPr>
        <p:spPr>
          <a:xfrm>
            <a:off x="1069848" y="1367625"/>
            <a:ext cx="10058400" cy="5082872"/>
          </a:xfrm>
        </p:spPr>
        <p:txBody>
          <a:bodyPr>
            <a:normAutofit fontScale="77500" lnSpcReduction="20000"/>
          </a:bodyPr>
          <a:lstStyle/>
          <a:p>
            <a:r>
              <a:rPr lang="en-CA" sz="2300" dirty="0">
                <a:latin typeface="Californian FB" panose="0207040306080B030204" pitchFamily="18" charset="0"/>
              </a:rPr>
              <a:t>Martinez, R. &amp;  Carspecken, P. (2006). Effectiveness of a brief intervention on Latino children’s social acceptance of peers with special needs. </a:t>
            </a:r>
            <a:r>
              <a:rPr lang="en-CA" sz="2300" i="1" dirty="0">
                <a:latin typeface="Californian FB" panose="0207040306080B030204" pitchFamily="18" charset="0"/>
              </a:rPr>
              <a:t>Journal of Applied School Psychology</a:t>
            </a:r>
            <a:r>
              <a:rPr lang="en-CA" sz="2300" dirty="0">
                <a:latin typeface="Californian FB" panose="0207040306080B030204" pitchFamily="18" charset="0"/>
              </a:rPr>
              <a:t>, 23(1), p. 97-115</a:t>
            </a:r>
            <a:r>
              <a:rPr lang="en-CA" sz="2300" dirty="0" smtClean="0">
                <a:latin typeface="Californian FB" panose="0207040306080B030204" pitchFamily="18" charset="0"/>
              </a:rPr>
              <a:t>.</a:t>
            </a:r>
          </a:p>
          <a:p>
            <a:r>
              <a:rPr lang="en-CA" sz="2300" dirty="0" smtClean="0">
                <a:latin typeface="Californian FB" panose="0207040306080B030204" pitchFamily="18" charset="0"/>
              </a:rPr>
              <a:t>Nabors </a:t>
            </a:r>
            <a:r>
              <a:rPr lang="en-CA" sz="2300" dirty="0">
                <a:latin typeface="Californian FB" panose="0207040306080B030204" pitchFamily="18" charset="0"/>
              </a:rPr>
              <a:t>&amp; Keyes, (1997). Preschoolers’ reasons for accepting peers with and without disabilities. </a:t>
            </a:r>
            <a:r>
              <a:rPr lang="en-CA" sz="2300" i="1" dirty="0">
                <a:latin typeface="Californian FB" panose="0207040306080B030204" pitchFamily="18" charset="0"/>
              </a:rPr>
              <a:t>Developmental and Physical Disabilities, </a:t>
            </a:r>
            <a:r>
              <a:rPr lang="en-CA" sz="2300" dirty="0">
                <a:latin typeface="Californian FB" panose="0207040306080B030204" pitchFamily="18" charset="0"/>
              </a:rPr>
              <a:t>7(3), p. 335-355</a:t>
            </a:r>
            <a:r>
              <a:rPr lang="en-CA" sz="2300" dirty="0" smtClean="0">
                <a:latin typeface="Californian FB" panose="0207040306080B030204" pitchFamily="18" charset="0"/>
              </a:rPr>
              <a:t>.</a:t>
            </a:r>
          </a:p>
          <a:p>
            <a:r>
              <a:rPr lang="en-US" sz="2300" dirty="0">
                <a:latin typeface="Californian FB" panose="0207040306080B030204" pitchFamily="18" charset="0"/>
              </a:rPr>
              <a:t>Nasatir &amp; Horn (2003). Addressing Disability as a Part of Diversity Through Classroom Children’s Literature. </a:t>
            </a:r>
            <a:r>
              <a:rPr lang="en-US" sz="2300" i="1" dirty="0">
                <a:latin typeface="Californian FB" panose="0207040306080B030204" pitchFamily="18" charset="0"/>
              </a:rPr>
              <a:t>Young Exceptional Children, </a:t>
            </a:r>
            <a:r>
              <a:rPr lang="en-US" sz="2300" dirty="0">
                <a:latin typeface="Californian FB" panose="0207040306080B030204" pitchFamily="18" charset="0"/>
              </a:rPr>
              <a:t>6(2), p. 2-10.</a:t>
            </a:r>
            <a:r>
              <a:rPr lang="en-US" sz="2300" i="1" dirty="0">
                <a:latin typeface="Californian FB" panose="0207040306080B030204" pitchFamily="18" charset="0"/>
              </a:rPr>
              <a:t> </a:t>
            </a:r>
            <a:endParaRPr lang="en-CA" sz="2300" dirty="0">
              <a:latin typeface="Californian FB" panose="0207040306080B030204" pitchFamily="18" charset="0"/>
            </a:endParaRPr>
          </a:p>
          <a:p>
            <a:r>
              <a:rPr lang="en-US" sz="2300" dirty="0">
                <a:latin typeface="Californian FB" panose="0207040306080B030204" pitchFamily="18" charset="0"/>
              </a:rPr>
              <a:t>Nowicki, E.A. (2006). A cross-sectional multivariate analysis of children’s attitudes towards disabilities. Journal of Intellectual Disability Research, 50(5), p. 335-348.</a:t>
            </a:r>
          </a:p>
          <a:p>
            <a:r>
              <a:rPr lang="en-US" sz="2300" dirty="0" smtClean="0">
                <a:latin typeface="Californian FB" panose="0207040306080B030204" pitchFamily="18" charset="0"/>
              </a:rPr>
              <a:t>Odom</a:t>
            </a:r>
            <a:r>
              <a:rPr lang="en-US" sz="2300" dirty="0">
                <a:latin typeface="Californian FB" panose="0207040306080B030204" pitchFamily="18" charset="0"/>
              </a:rPr>
              <a:t>, S.L</a:t>
            </a:r>
            <a:r>
              <a:rPr lang="en-US" sz="2300" dirty="0" smtClean="0">
                <a:latin typeface="Californian FB" panose="0207040306080B030204" pitchFamily="18" charset="0"/>
              </a:rPr>
              <a:t>. (</a:t>
            </a:r>
            <a:r>
              <a:rPr lang="en-US" sz="2300" dirty="0">
                <a:latin typeface="Californian FB" panose="0207040306080B030204" pitchFamily="18" charset="0"/>
              </a:rPr>
              <a:t>2006). Social Acceptance and Rejection of Preschool Children With Disabilities: A Mixed-Method Analysis. </a:t>
            </a:r>
            <a:r>
              <a:rPr lang="en-US" sz="2300" i="1" dirty="0">
                <a:latin typeface="Californian FB" panose="0207040306080B030204" pitchFamily="18" charset="0"/>
              </a:rPr>
              <a:t>Journal of Educational Psychology, </a:t>
            </a:r>
            <a:r>
              <a:rPr lang="en-US" sz="2300" dirty="0">
                <a:latin typeface="Californian FB" panose="0207040306080B030204" pitchFamily="18" charset="0"/>
              </a:rPr>
              <a:t>98(4), </a:t>
            </a:r>
            <a:r>
              <a:rPr lang="en-US" sz="2300" dirty="0" smtClean="0">
                <a:latin typeface="Californian FB" panose="0207040306080B030204" pitchFamily="18" charset="0"/>
              </a:rPr>
              <a:t>p. 807-823</a:t>
            </a:r>
            <a:r>
              <a:rPr lang="en-US" sz="2300" dirty="0">
                <a:latin typeface="Californian FB" panose="0207040306080B030204" pitchFamily="18" charset="0"/>
              </a:rPr>
              <a:t>. </a:t>
            </a:r>
            <a:endParaRPr lang="en-US" sz="2300" dirty="0" smtClean="0">
              <a:latin typeface="Californian FB" panose="0207040306080B030204" pitchFamily="18" charset="0"/>
            </a:endParaRPr>
          </a:p>
          <a:p>
            <a:r>
              <a:rPr lang="en-US" sz="2300" dirty="0">
                <a:latin typeface="Californian FB" panose="0207040306080B030204" pitchFamily="18" charset="0"/>
              </a:rPr>
              <a:t>ON Ministry of Education (2006-2012) &amp; Government of Canada (2013). </a:t>
            </a:r>
            <a:r>
              <a:rPr lang="en-US" sz="2300" i="1" dirty="0">
                <a:latin typeface="Californian FB" panose="0207040306080B030204" pitchFamily="18" charset="0"/>
              </a:rPr>
              <a:t>(publications</a:t>
            </a:r>
            <a:r>
              <a:rPr lang="en-US" sz="2300" i="1" dirty="0" smtClean="0">
                <a:latin typeface="Californian FB" panose="0207040306080B030204" pitchFamily="18" charset="0"/>
              </a:rPr>
              <a:t>)</a:t>
            </a:r>
            <a:endParaRPr lang="en-US" sz="2300" dirty="0" smtClean="0">
              <a:latin typeface="Californian FB" panose="0207040306080B030204" pitchFamily="18" charset="0"/>
            </a:endParaRPr>
          </a:p>
          <a:p>
            <a:r>
              <a:rPr lang="en-US" sz="2300" dirty="0">
                <a:latin typeface="Californian FB" panose="0207040306080B030204" pitchFamily="18" charset="0"/>
              </a:rPr>
              <a:t>Prater, M.A. &amp; Dyches, T.T. (2006). Books that portray characters with disabilities a top list 25 list for children and youth adults. </a:t>
            </a:r>
            <a:r>
              <a:rPr lang="en-US" sz="2300" i="1" dirty="0">
                <a:latin typeface="Californian FB" panose="0207040306080B030204" pitchFamily="18" charset="0"/>
              </a:rPr>
              <a:t>Teaching Exceptional Children.  40(4</a:t>
            </a:r>
            <a:r>
              <a:rPr lang="en-US" sz="2300" i="1" dirty="0" smtClean="0">
                <a:latin typeface="Californian FB" panose="0207040306080B030204" pitchFamily="18" charset="0"/>
              </a:rPr>
              <a:t>).</a:t>
            </a:r>
          </a:p>
          <a:p>
            <a:r>
              <a:rPr lang="en-US" sz="2300" dirty="0" smtClean="0">
                <a:latin typeface="Californian FB" panose="0207040306080B030204" pitchFamily="18" charset="0"/>
              </a:rPr>
              <a:t>Parentbooks</a:t>
            </a:r>
            <a:r>
              <a:rPr lang="en-US" sz="2300" dirty="0">
                <a:latin typeface="Californian FB" panose="0207040306080B030204" pitchFamily="18" charset="0"/>
              </a:rPr>
              <a:t>. </a:t>
            </a:r>
            <a:r>
              <a:rPr lang="en-US" sz="2300" dirty="0" smtClean="0">
                <a:latin typeface="Californian FB" panose="0207040306080B030204" pitchFamily="18" charset="0"/>
              </a:rPr>
              <a:t>Toronto. Copyright </a:t>
            </a:r>
            <a:r>
              <a:rPr lang="en-US" sz="2300" dirty="0">
                <a:latin typeface="Californian FB" panose="0207040306080B030204" pitchFamily="18" charset="0"/>
              </a:rPr>
              <a:t>© 2002-2017 Parentbooks </a:t>
            </a:r>
            <a:r>
              <a:rPr lang="en-US" sz="2300" dirty="0" smtClean="0">
                <a:latin typeface="Californian FB" panose="0207040306080B030204" pitchFamily="18" charset="0"/>
              </a:rPr>
              <a:t>.</a:t>
            </a:r>
          </a:p>
          <a:p>
            <a:r>
              <a:rPr lang="en-CA" sz="2300" dirty="0">
                <a:latin typeface="Californian FB" panose="0207040306080B030204" pitchFamily="18" charset="0"/>
              </a:rPr>
              <a:t>UNICEF REAP Project. Rieser, World of Inclusion (2013). Lindsay and Edwards (2013). Teacher Education for Children with Disabilities Literature Review.</a:t>
            </a:r>
          </a:p>
          <a:p>
            <a:r>
              <a:rPr lang="en-US" sz="2300" dirty="0">
                <a:latin typeface="Californian FB" panose="0207040306080B030204" pitchFamily="18" charset="0"/>
              </a:rPr>
              <a:t>Wasserman, L. (2014). Teacher’s Use of Children’s Literature that Accurately Portrys Individuals with Exceptionalities in Inclusive Classrooms. </a:t>
            </a:r>
            <a:r>
              <a:rPr lang="en-US" sz="2300" i="1" dirty="0">
                <a:latin typeface="Californian FB" panose="0207040306080B030204" pitchFamily="18" charset="0"/>
              </a:rPr>
              <a:t>A research paper., University of Toronto</a:t>
            </a:r>
            <a:endParaRPr lang="en-CA" sz="2300" dirty="0">
              <a:latin typeface="Californian FB" panose="0207040306080B030204" pitchFamily="18" charset="0"/>
            </a:endParaRPr>
          </a:p>
          <a:p>
            <a:endParaRPr lang="en-CA" sz="2100" dirty="0">
              <a:latin typeface="Californian FB" panose="0207040306080B030204" pitchFamily="18" charset="0"/>
            </a:endParaRPr>
          </a:p>
          <a:p>
            <a:pPr marL="0" indent="0">
              <a:buNone/>
            </a:pPr>
            <a:endParaRPr lang="en-CA" dirty="0">
              <a:latin typeface="Californian FB" panose="0207040306080B030204" pitchFamily="18" charset="0"/>
            </a:endParaRPr>
          </a:p>
          <a:p>
            <a:endParaRPr lang="en-CA" dirty="0" smtClean="0">
              <a:latin typeface="Californian FB" panose="0207040306080B030204" pitchFamily="18" charset="0"/>
            </a:endParaRPr>
          </a:p>
          <a:p>
            <a:endParaRPr lang="en-CA" dirty="0">
              <a:latin typeface="Californian FB" panose="0207040306080B030204" pitchFamily="18" charset="0"/>
            </a:endParaRPr>
          </a:p>
          <a:p>
            <a:endParaRPr lang="en-CA" dirty="0">
              <a:latin typeface="Californian FB" panose="0207040306080B030204" pitchFamily="18" charset="0"/>
            </a:endParaRPr>
          </a:p>
          <a:p>
            <a:endParaRPr lang="en-US" dirty="0"/>
          </a:p>
        </p:txBody>
      </p:sp>
    </p:spTree>
    <p:extLst>
      <p:ext uri="{BB962C8B-B14F-4D97-AF65-F5344CB8AC3E}">
        <p14:creationId xmlns:p14="http://schemas.microsoft.com/office/powerpoint/2010/main" val="3024806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C00000"/>
                </a:solidFill>
                <a:latin typeface="Californian FB" panose="0207040306080B030204" pitchFamily="18" charset="0"/>
              </a:rPr>
              <a:t>Overview</a:t>
            </a:r>
            <a:endParaRPr lang="en-US" sz="3200" dirty="0">
              <a:solidFill>
                <a:srgbClr val="C00000"/>
              </a:solidFill>
              <a:latin typeface="Californian FB" panose="0207040306080B030204" pitchFamily="18" charset="0"/>
            </a:endParaRPr>
          </a:p>
        </p:txBody>
      </p:sp>
      <p:sp>
        <p:nvSpPr>
          <p:cNvPr id="3" name="Content Placeholder 2"/>
          <p:cNvSpPr>
            <a:spLocks noGrp="1"/>
          </p:cNvSpPr>
          <p:nvPr>
            <p:ph idx="1"/>
          </p:nvPr>
        </p:nvSpPr>
        <p:spPr>
          <a:xfrm>
            <a:off x="1069848" y="1771048"/>
            <a:ext cx="10058400" cy="4401152"/>
          </a:xfrm>
        </p:spPr>
        <p:txBody>
          <a:bodyPr/>
          <a:lstStyle/>
          <a:p>
            <a:pPr marL="0" indent="0" algn="r">
              <a:buNone/>
            </a:pPr>
            <a:r>
              <a:rPr lang="en-CA" sz="2800" dirty="0" smtClean="0">
                <a:latin typeface="Californian FB" panose="0207040306080B030204" pitchFamily="18" charset="0"/>
                <a:cs typeface="Calibri Light" panose="020F0302020204030204" pitchFamily="34" charset="0"/>
              </a:rPr>
              <a:t>“Today’s </a:t>
            </a:r>
            <a:r>
              <a:rPr lang="en-CA" sz="2800" dirty="0">
                <a:latin typeface="Californian FB" panose="0207040306080B030204" pitchFamily="18" charset="0"/>
                <a:cs typeface="Calibri Light" panose="020F0302020204030204" pitchFamily="34" charset="0"/>
              </a:rPr>
              <a:t>classrooms bring us face to face with the reality that we, as educators, </a:t>
            </a:r>
            <a:r>
              <a:rPr lang="en-CA" sz="2800" dirty="0" smtClean="0">
                <a:latin typeface="Californian FB" panose="0207040306080B030204" pitchFamily="18" charset="0"/>
                <a:cs typeface="Calibri Light" panose="020F0302020204030204" pitchFamily="34" charset="0"/>
              </a:rPr>
              <a:t>teach more diverse </a:t>
            </a:r>
            <a:r>
              <a:rPr lang="en-CA" sz="2800" dirty="0">
                <a:latin typeface="Californian FB" panose="0207040306080B030204" pitchFamily="18" charset="0"/>
                <a:cs typeface="Calibri Light" panose="020F0302020204030204" pitchFamily="34" charset="0"/>
              </a:rPr>
              <a:t>student populations than ever </a:t>
            </a:r>
            <a:r>
              <a:rPr lang="en-CA" sz="2800" dirty="0" smtClean="0">
                <a:latin typeface="Californian FB" panose="0207040306080B030204" pitchFamily="18" charset="0"/>
                <a:cs typeface="Calibri Light" panose="020F0302020204030204" pitchFamily="34" charset="0"/>
              </a:rPr>
              <a:t>before”. </a:t>
            </a:r>
            <a:r>
              <a:rPr lang="en-CA" dirty="0" smtClean="0">
                <a:latin typeface="Californian FB" panose="0207040306080B030204" pitchFamily="18" charset="0"/>
                <a:cs typeface="Calibri Light" panose="020F0302020204030204" pitchFamily="34" charset="0"/>
              </a:rPr>
              <a:t>(Bennett, 2009)</a:t>
            </a:r>
            <a:endParaRPr lang="en-US" dirty="0" smtClean="0">
              <a:latin typeface="Californian FB" panose="0207040306080B030204" pitchFamily="18" charset="0"/>
              <a:cs typeface="Calibri Light" panose="020F0302020204030204" pitchFamily="34" charset="0"/>
            </a:endParaRPr>
          </a:p>
          <a:p>
            <a:pPr marL="0" indent="0">
              <a:buNone/>
            </a:pPr>
            <a:endParaRPr lang="en-US" sz="2800" dirty="0" smtClean="0">
              <a:latin typeface="Californian FB" panose="0207040306080B030204" pitchFamily="18" charset="0"/>
            </a:endParaRPr>
          </a:p>
        </p:txBody>
      </p:sp>
      <p:pic>
        <p:nvPicPr>
          <p:cNvPr id="4" name="Picture 3"/>
          <p:cNvPicPr>
            <a:picLocks noChangeAspect="1"/>
          </p:cNvPicPr>
          <p:nvPr/>
        </p:nvPicPr>
        <p:blipFill>
          <a:blip r:embed="rId2"/>
          <a:stretch>
            <a:fillRect/>
          </a:stretch>
        </p:blipFill>
        <p:spPr>
          <a:xfrm>
            <a:off x="519765" y="3449663"/>
            <a:ext cx="2752587" cy="2638344"/>
          </a:xfrm>
          <a:prstGeom prst="rect">
            <a:avLst/>
          </a:prstGeom>
        </p:spPr>
      </p:pic>
      <p:pic>
        <p:nvPicPr>
          <p:cNvPr id="5" name="Picture 4"/>
          <p:cNvPicPr>
            <a:picLocks noChangeAspect="1"/>
          </p:cNvPicPr>
          <p:nvPr/>
        </p:nvPicPr>
        <p:blipFill>
          <a:blip r:embed="rId3"/>
          <a:stretch>
            <a:fillRect/>
          </a:stretch>
        </p:blipFill>
        <p:spPr>
          <a:xfrm>
            <a:off x="7573580" y="3286033"/>
            <a:ext cx="4248951" cy="2460250"/>
          </a:xfrm>
          <a:prstGeom prst="rect">
            <a:avLst/>
          </a:prstGeom>
        </p:spPr>
      </p:pic>
      <p:pic>
        <p:nvPicPr>
          <p:cNvPr id="6" name="Picture 5"/>
          <p:cNvPicPr>
            <a:picLocks noChangeAspect="1"/>
          </p:cNvPicPr>
          <p:nvPr/>
        </p:nvPicPr>
        <p:blipFill>
          <a:blip r:embed="rId4"/>
          <a:stretch>
            <a:fillRect/>
          </a:stretch>
        </p:blipFill>
        <p:spPr>
          <a:xfrm>
            <a:off x="3613416" y="2922693"/>
            <a:ext cx="3619099" cy="3692284"/>
          </a:xfrm>
          <a:prstGeom prst="rect">
            <a:avLst/>
          </a:prstGeom>
        </p:spPr>
      </p:pic>
    </p:spTree>
    <p:extLst>
      <p:ext uri="{BB962C8B-B14F-4D97-AF65-F5344CB8AC3E}">
        <p14:creationId xmlns:p14="http://schemas.microsoft.com/office/powerpoint/2010/main" val="14118329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392294"/>
          </a:xfrm>
        </p:spPr>
        <p:txBody>
          <a:bodyPr>
            <a:normAutofit/>
          </a:bodyPr>
          <a:lstStyle/>
          <a:p>
            <a:r>
              <a:rPr lang="en-US" sz="3200" dirty="0" smtClean="0">
                <a:solidFill>
                  <a:srgbClr val="C00000"/>
                </a:solidFill>
                <a:latin typeface="Californian FB" panose="0207040306080B030204" pitchFamily="18" charset="0"/>
              </a:rPr>
              <a:t>overview</a:t>
            </a:r>
            <a:endParaRPr lang="en-US" sz="3200" dirty="0">
              <a:solidFill>
                <a:srgbClr val="C00000"/>
              </a:solidFill>
              <a:latin typeface="Californian FB" panose="0207040306080B030204" pitchFamily="18" charset="0"/>
            </a:endParaRPr>
          </a:p>
        </p:txBody>
      </p:sp>
      <p:sp>
        <p:nvSpPr>
          <p:cNvPr id="3" name="Content Placeholder 2"/>
          <p:cNvSpPr>
            <a:spLocks noGrp="1"/>
          </p:cNvSpPr>
          <p:nvPr>
            <p:ph idx="1"/>
          </p:nvPr>
        </p:nvSpPr>
        <p:spPr>
          <a:xfrm>
            <a:off x="1069848" y="1674796"/>
            <a:ext cx="10058400" cy="4497404"/>
          </a:xfrm>
        </p:spPr>
        <p:txBody>
          <a:bodyPr/>
          <a:lstStyle/>
          <a:p>
            <a:r>
              <a:rPr lang="en-US" sz="2800" dirty="0">
                <a:latin typeface="Californian FB" panose="0207040306080B030204" pitchFamily="18" charset="0"/>
              </a:rPr>
              <a:t>S</a:t>
            </a:r>
            <a:r>
              <a:rPr lang="en-US" sz="2800" dirty="0" smtClean="0">
                <a:latin typeface="Californian FB" panose="0207040306080B030204" pitchFamily="18" charset="0"/>
              </a:rPr>
              <a:t>tatistics collected from school boards throughout the province of Ontario, “most students with ASD spend at least 50 percent of their instructional day in a regular classroom, being taught by regular classroom teachers.” </a:t>
            </a:r>
            <a:r>
              <a:rPr lang="en-US" dirty="0" smtClean="0">
                <a:latin typeface="Californian FB" panose="0207040306080B030204" pitchFamily="18" charset="0"/>
              </a:rPr>
              <a:t>(Ontario Ministry of Education, 2009)</a:t>
            </a:r>
            <a:endParaRPr lang="en-US" sz="2800" dirty="0" smtClean="0">
              <a:latin typeface="Californian FB" panose="0207040306080B030204" pitchFamily="18" charset="0"/>
            </a:endParaRPr>
          </a:p>
          <a:p>
            <a:r>
              <a:rPr lang="en-US" sz="2800" dirty="0" smtClean="0">
                <a:latin typeface="Californian FB" panose="0207040306080B030204" pitchFamily="18" charset="0"/>
              </a:rPr>
              <a:t>Based on current trends in education – increasingly inclusive school environments – this percentage will only increase.</a:t>
            </a:r>
          </a:p>
        </p:txBody>
      </p:sp>
      <p:pic>
        <p:nvPicPr>
          <p:cNvPr id="5" name="Picture 4"/>
          <p:cNvPicPr>
            <a:picLocks noChangeAspect="1"/>
          </p:cNvPicPr>
          <p:nvPr/>
        </p:nvPicPr>
        <p:blipFill>
          <a:blip r:embed="rId2"/>
          <a:stretch>
            <a:fillRect/>
          </a:stretch>
        </p:blipFill>
        <p:spPr>
          <a:xfrm>
            <a:off x="4312119" y="4514248"/>
            <a:ext cx="3320716" cy="1657952"/>
          </a:xfrm>
          <a:prstGeom prst="rect">
            <a:avLst/>
          </a:prstGeom>
        </p:spPr>
      </p:pic>
    </p:spTree>
    <p:extLst>
      <p:ext uri="{BB962C8B-B14F-4D97-AF65-F5344CB8AC3E}">
        <p14:creationId xmlns:p14="http://schemas.microsoft.com/office/powerpoint/2010/main" val="10108842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3"/>
            <a:ext cx="10058400" cy="1007284"/>
          </a:xfrm>
        </p:spPr>
        <p:txBody>
          <a:bodyPr>
            <a:normAutofit/>
          </a:bodyPr>
          <a:lstStyle/>
          <a:p>
            <a:r>
              <a:rPr lang="en-US" sz="3200" dirty="0">
                <a:solidFill>
                  <a:srgbClr val="C00000"/>
                </a:solidFill>
                <a:latin typeface="Californian FB" panose="0207040306080B030204" pitchFamily="18" charset="0"/>
              </a:rPr>
              <a:t>overview</a:t>
            </a:r>
            <a:endParaRPr lang="en-US" sz="3200" dirty="0">
              <a:latin typeface="Californian FB" panose="0207040306080B030204" pitchFamily="18" charset="0"/>
            </a:endParaRPr>
          </a:p>
        </p:txBody>
      </p:sp>
      <p:sp>
        <p:nvSpPr>
          <p:cNvPr id="3" name="Content Placeholder 2"/>
          <p:cNvSpPr>
            <a:spLocks noGrp="1"/>
          </p:cNvSpPr>
          <p:nvPr>
            <p:ph idx="1"/>
          </p:nvPr>
        </p:nvSpPr>
        <p:spPr>
          <a:xfrm>
            <a:off x="1069848" y="1386038"/>
            <a:ext cx="10058400" cy="4668254"/>
          </a:xfrm>
        </p:spPr>
        <p:txBody>
          <a:bodyPr>
            <a:noAutofit/>
          </a:bodyPr>
          <a:lstStyle/>
          <a:p>
            <a:r>
              <a:rPr lang="en-CA" sz="2800" dirty="0">
                <a:latin typeface="Californian FB" panose="0207040306080B030204" pitchFamily="18" charset="0"/>
                <a:cs typeface="Times New Roman" panose="02020603050405020304" pitchFamily="18" charset="0"/>
              </a:rPr>
              <a:t>In a recent study of loneliness, friendship quality, and the social networks of children </a:t>
            </a:r>
            <a:r>
              <a:rPr lang="en-CA" sz="2800" dirty="0" smtClean="0">
                <a:latin typeface="Californian FB" panose="0207040306080B030204" pitchFamily="18" charset="0"/>
                <a:cs typeface="Times New Roman" panose="02020603050405020304" pitchFamily="18" charset="0"/>
              </a:rPr>
              <a:t>and youth with ASD (level 1), </a:t>
            </a:r>
            <a:r>
              <a:rPr lang="en-CA" sz="2800" dirty="0">
                <a:latin typeface="Californian FB" panose="0207040306080B030204" pitchFamily="18" charset="0"/>
                <a:cs typeface="Times New Roman" panose="02020603050405020304" pitchFamily="18" charset="0"/>
              </a:rPr>
              <a:t>nearly </a:t>
            </a:r>
            <a:r>
              <a:rPr lang="en-CA" sz="2800" dirty="0" smtClean="0">
                <a:latin typeface="Californian FB" panose="0207040306080B030204" pitchFamily="18" charset="0"/>
                <a:cs typeface="Times New Roman" panose="02020603050405020304" pitchFamily="18" charset="0"/>
              </a:rPr>
              <a:t>50% reported that they:</a:t>
            </a:r>
          </a:p>
          <a:p>
            <a:pPr lvl="1"/>
            <a:r>
              <a:rPr lang="en-CA" sz="2600" dirty="0" smtClean="0">
                <a:latin typeface="Californian FB" panose="0207040306080B030204" pitchFamily="18" charset="0"/>
                <a:cs typeface="Times New Roman" panose="02020603050405020304" pitchFamily="18" charset="0"/>
              </a:rPr>
              <a:t>feel </a:t>
            </a:r>
            <a:r>
              <a:rPr lang="en-CA" sz="2600" dirty="0">
                <a:latin typeface="Californian FB" panose="0207040306080B030204" pitchFamily="18" charset="0"/>
                <a:cs typeface="Times New Roman" panose="02020603050405020304" pitchFamily="18" charset="0"/>
              </a:rPr>
              <a:t>they do not belong in their </a:t>
            </a:r>
            <a:r>
              <a:rPr lang="en-CA" sz="2600" dirty="0" smtClean="0">
                <a:latin typeface="Californian FB" panose="0207040306080B030204" pitchFamily="18" charset="0"/>
                <a:cs typeface="Times New Roman" panose="02020603050405020304" pitchFamily="18" charset="0"/>
              </a:rPr>
              <a:t>class</a:t>
            </a:r>
          </a:p>
          <a:p>
            <a:pPr lvl="1"/>
            <a:r>
              <a:rPr lang="en-CA" sz="2600" dirty="0" smtClean="0">
                <a:latin typeface="Californian FB" panose="0207040306080B030204" pitchFamily="18" charset="0"/>
                <a:cs typeface="Times New Roman" panose="02020603050405020304" pitchFamily="18" charset="0"/>
              </a:rPr>
              <a:t>feel lonely</a:t>
            </a:r>
          </a:p>
          <a:p>
            <a:pPr lvl="1"/>
            <a:r>
              <a:rPr lang="en-CA" sz="2600" dirty="0">
                <a:latin typeface="Californian FB" panose="0207040306080B030204" pitchFamily="18" charset="0"/>
                <a:cs typeface="Times New Roman" panose="02020603050405020304" pitchFamily="18" charset="0"/>
              </a:rPr>
              <a:t>f</a:t>
            </a:r>
            <a:r>
              <a:rPr lang="en-CA" sz="2600" dirty="0" smtClean="0">
                <a:latin typeface="Californian FB" panose="0207040306080B030204" pitchFamily="18" charset="0"/>
                <a:cs typeface="Times New Roman" panose="02020603050405020304" pitchFamily="18" charset="0"/>
              </a:rPr>
              <a:t>eel socially isolated</a:t>
            </a:r>
          </a:p>
          <a:p>
            <a:pPr marL="274320" lvl="1" indent="0" algn="r">
              <a:buNone/>
            </a:pPr>
            <a:r>
              <a:rPr lang="en-CA" sz="2600" dirty="0" smtClean="0">
                <a:latin typeface="Californian FB" panose="0207040306080B030204" pitchFamily="18" charset="0"/>
                <a:cs typeface="Times New Roman" panose="02020603050405020304" pitchFamily="18" charset="0"/>
              </a:rPr>
              <a:t>                               </a:t>
            </a:r>
            <a:r>
              <a:rPr lang="en-CA" dirty="0" smtClean="0">
                <a:latin typeface="Californian FB" panose="0207040306080B030204" pitchFamily="18" charset="0"/>
                <a:cs typeface="Times New Roman" panose="02020603050405020304" pitchFamily="18" charset="0"/>
              </a:rPr>
              <a:t>Government </a:t>
            </a:r>
            <a:r>
              <a:rPr lang="en-CA" dirty="0">
                <a:latin typeface="Californian FB" panose="0207040306080B030204" pitchFamily="18" charset="0"/>
                <a:cs typeface="Times New Roman" panose="02020603050405020304" pitchFamily="18" charset="0"/>
              </a:rPr>
              <a:t>of Canada, 2013; Locke et al., </a:t>
            </a:r>
            <a:r>
              <a:rPr lang="en-CA" dirty="0" smtClean="0">
                <a:latin typeface="Californian FB" panose="0207040306080B030204" pitchFamily="18" charset="0"/>
                <a:cs typeface="Times New Roman" panose="02020603050405020304" pitchFamily="18" charset="0"/>
              </a:rPr>
              <a:t>2010</a:t>
            </a:r>
            <a:endParaRPr lang="en-CA" sz="2800" dirty="0" smtClean="0">
              <a:latin typeface="Californian FB" panose="0207040306080B030204" pitchFamily="18" charset="0"/>
              <a:cs typeface="Times New Roman" panose="02020603050405020304" pitchFamily="18" charset="0"/>
            </a:endParaRPr>
          </a:p>
          <a:p>
            <a:r>
              <a:rPr lang="en-CA" sz="2800" dirty="0" smtClean="0">
                <a:latin typeface="Californian FB" panose="0207040306080B030204" pitchFamily="18" charset="0"/>
                <a:cs typeface="Times New Roman" panose="02020603050405020304" pitchFamily="18" charset="0"/>
              </a:rPr>
              <a:t>This study is troubling as ASD:</a:t>
            </a:r>
          </a:p>
          <a:p>
            <a:pPr lvl="1"/>
            <a:r>
              <a:rPr lang="en-CA" sz="2600" dirty="0" smtClean="0">
                <a:latin typeface="Californian FB" panose="0207040306080B030204" pitchFamily="18" charset="0"/>
                <a:cs typeface="Times New Roman" panose="02020603050405020304" pitchFamily="18" charset="0"/>
              </a:rPr>
              <a:t>is </a:t>
            </a:r>
            <a:r>
              <a:rPr lang="en-CA" sz="2600" dirty="0">
                <a:latin typeface="Californian FB" panose="0207040306080B030204" pitchFamily="18" charset="0"/>
                <a:cs typeface="Times New Roman" panose="02020603050405020304" pitchFamily="18" charset="0"/>
              </a:rPr>
              <a:t>now recognized as the most common neurological </a:t>
            </a:r>
            <a:r>
              <a:rPr lang="en-CA" sz="2600" dirty="0" smtClean="0">
                <a:latin typeface="Californian FB" panose="0207040306080B030204" pitchFamily="18" charset="0"/>
                <a:cs typeface="Times New Roman" panose="02020603050405020304" pitchFamily="18" charset="0"/>
              </a:rPr>
              <a:t>disorder</a:t>
            </a:r>
          </a:p>
          <a:p>
            <a:pPr lvl="1"/>
            <a:r>
              <a:rPr lang="en-CA" sz="2600" dirty="0" smtClean="0">
                <a:latin typeface="Californian FB" panose="0207040306080B030204" pitchFamily="18" charset="0"/>
                <a:cs typeface="Times New Roman" panose="02020603050405020304" pitchFamily="18" charset="0"/>
              </a:rPr>
              <a:t>the </a:t>
            </a:r>
            <a:r>
              <a:rPr lang="en-CA" sz="2600" dirty="0">
                <a:latin typeface="Californian FB" panose="0207040306080B030204" pitchFamily="18" charset="0"/>
                <a:cs typeface="Times New Roman" panose="02020603050405020304" pitchFamily="18" charset="0"/>
              </a:rPr>
              <a:t>majority </a:t>
            </a:r>
            <a:r>
              <a:rPr lang="en-CA" sz="2600" dirty="0" smtClean="0">
                <a:latin typeface="Californian FB" panose="0207040306080B030204" pitchFamily="18" charset="0"/>
                <a:cs typeface="Times New Roman" panose="02020603050405020304" pitchFamily="18" charset="0"/>
              </a:rPr>
              <a:t>of children </a:t>
            </a:r>
            <a:r>
              <a:rPr lang="en-CA" sz="2600" dirty="0">
                <a:latin typeface="Californian FB" panose="0207040306080B030204" pitchFamily="18" charset="0"/>
                <a:cs typeface="Times New Roman" panose="02020603050405020304" pitchFamily="18" charset="0"/>
              </a:rPr>
              <a:t>attend </a:t>
            </a:r>
            <a:r>
              <a:rPr lang="en-CA" sz="2600" dirty="0" smtClean="0">
                <a:latin typeface="Californian FB" panose="0207040306080B030204" pitchFamily="18" charset="0"/>
                <a:cs typeface="Times New Roman" panose="02020603050405020304" pitchFamily="18" charset="0"/>
              </a:rPr>
              <a:t>“mainstream” classrooms</a:t>
            </a:r>
          </a:p>
          <a:p>
            <a:pPr lvl="1"/>
            <a:r>
              <a:rPr lang="en-CA" sz="2600" dirty="0" smtClean="0">
                <a:latin typeface="Californian FB" panose="0207040306080B030204" pitchFamily="18" charset="0"/>
                <a:cs typeface="Times New Roman" panose="02020603050405020304" pitchFamily="18" charset="0"/>
              </a:rPr>
              <a:t>are </a:t>
            </a:r>
            <a:r>
              <a:rPr lang="en-CA" sz="2600" dirty="0">
                <a:latin typeface="Californian FB" panose="0207040306080B030204" pitchFamily="18" charset="0"/>
                <a:cs typeface="Times New Roman" panose="02020603050405020304" pitchFamily="18" charset="0"/>
              </a:rPr>
              <a:t>at an increased risk for social </a:t>
            </a:r>
            <a:r>
              <a:rPr lang="en-CA" sz="2600" dirty="0" smtClean="0">
                <a:latin typeface="Californian FB" panose="0207040306080B030204" pitchFamily="18" charset="0"/>
                <a:cs typeface="Times New Roman" panose="02020603050405020304" pitchFamily="18" charset="0"/>
              </a:rPr>
              <a:t>exclusion</a:t>
            </a:r>
          </a:p>
          <a:p>
            <a:endParaRPr lang="en-US" sz="2800" dirty="0">
              <a:latin typeface="Californian FB" panose="0207040306080B030204" pitchFamily="18" charset="0"/>
              <a:cs typeface="Times New Roman" panose="02020603050405020304" pitchFamily="18" charset="0"/>
            </a:endParaRPr>
          </a:p>
        </p:txBody>
      </p:sp>
    </p:spTree>
    <p:extLst>
      <p:ext uri="{BB962C8B-B14F-4D97-AF65-F5344CB8AC3E}">
        <p14:creationId xmlns:p14="http://schemas.microsoft.com/office/powerpoint/2010/main" val="307255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1000"/>
                                        <p:tgtEl>
                                          <p:spTgt spid="3">
                                            <p:txEl>
                                              <p:pRg st="6" end="6"/>
                                            </p:txEl>
                                          </p:spTgt>
                                        </p:tgtEl>
                                      </p:cBhvr>
                                    </p:animEffect>
                                    <p:anim calcmode="lin" valueType="num">
                                      <p:cBhvr>
                                        <p:cTn id="1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1000"/>
                                        <p:tgtEl>
                                          <p:spTgt spid="3">
                                            <p:txEl>
                                              <p:pRg st="7" end="7"/>
                                            </p:txEl>
                                          </p:spTgt>
                                        </p:tgtEl>
                                      </p:cBhvr>
                                    </p:animEffect>
                                    <p:anim calcmode="lin" valueType="num">
                                      <p:cBhvr>
                                        <p:cTn id="1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1000"/>
                                        <p:tgtEl>
                                          <p:spTgt spid="3">
                                            <p:txEl>
                                              <p:pRg st="8" end="8"/>
                                            </p:txEl>
                                          </p:spTgt>
                                        </p:tgtEl>
                                      </p:cBhvr>
                                    </p:animEffect>
                                    <p:anim calcmode="lin" valueType="num">
                                      <p:cBhvr>
                                        <p:cTn id="2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267166"/>
          </a:xfrm>
        </p:spPr>
        <p:txBody>
          <a:bodyPr>
            <a:normAutofit/>
          </a:bodyPr>
          <a:lstStyle/>
          <a:p>
            <a:r>
              <a:rPr lang="en-US" sz="3200" dirty="0" smtClean="0">
                <a:solidFill>
                  <a:srgbClr val="C00000"/>
                </a:solidFill>
                <a:latin typeface="Californian FB" panose="0207040306080B030204" pitchFamily="18" charset="0"/>
              </a:rPr>
              <a:t>overview</a:t>
            </a:r>
            <a:endParaRPr lang="en-US" sz="3200" dirty="0">
              <a:solidFill>
                <a:srgbClr val="C00000"/>
              </a:solidFill>
              <a:latin typeface="Californian FB" panose="0207040306080B030204" pitchFamily="18" charset="0"/>
            </a:endParaRPr>
          </a:p>
        </p:txBody>
      </p:sp>
      <p:sp>
        <p:nvSpPr>
          <p:cNvPr id="3" name="Content Placeholder 2"/>
          <p:cNvSpPr>
            <a:spLocks noGrp="1"/>
          </p:cNvSpPr>
          <p:nvPr>
            <p:ph idx="1"/>
          </p:nvPr>
        </p:nvSpPr>
        <p:spPr>
          <a:xfrm>
            <a:off x="1069848" y="1636295"/>
            <a:ext cx="10058400" cy="4535905"/>
          </a:xfrm>
        </p:spPr>
        <p:txBody>
          <a:bodyPr/>
          <a:lstStyle/>
          <a:p>
            <a:r>
              <a:rPr lang="en-US" sz="2800" dirty="0" smtClean="0">
                <a:latin typeface="Californian FB" panose="0207040306080B030204" pitchFamily="18" charset="0"/>
              </a:rPr>
              <a:t>One can easily understand the importance on creating inclusive </a:t>
            </a:r>
            <a:r>
              <a:rPr lang="en-US" sz="2800" dirty="0">
                <a:latin typeface="Californian FB" panose="0207040306080B030204" pitchFamily="18" charset="0"/>
              </a:rPr>
              <a:t>classrooms where all students feel </a:t>
            </a:r>
            <a:r>
              <a:rPr lang="en-US" sz="2800" dirty="0" smtClean="0">
                <a:latin typeface="Californian FB" panose="0207040306080B030204" pitchFamily="18" charset="0"/>
              </a:rPr>
              <a:t>accepted.</a:t>
            </a:r>
          </a:p>
          <a:p>
            <a:r>
              <a:rPr lang="en-US" sz="2800" dirty="0" smtClean="0">
                <a:latin typeface="Californian FB" panose="0207040306080B030204" pitchFamily="18" charset="0"/>
              </a:rPr>
              <a:t>Nonetheless, educators feel </a:t>
            </a:r>
            <a:r>
              <a:rPr lang="en-US" sz="2800" dirty="0">
                <a:latin typeface="Californian FB" panose="0207040306080B030204" pitchFamily="18" charset="0"/>
              </a:rPr>
              <a:t>challenged in how </a:t>
            </a:r>
            <a:r>
              <a:rPr lang="en-US" sz="2800" dirty="0" smtClean="0">
                <a:latin typeface="Californian FB" panose="0207040306080B030204" pitchFamily="18" charset="0"/>
              </a:rPr>
              <a:t>to create inclusive classrooms where all students feel accepted …. </a:t>
            </a:r>
            <a:r>
              <a:rPr lang="en-US" sz="2800" dirty="0">
                <a:latin typeface="Californian FB" panose="0207040306080B030204" pitchFamily="18" charset="0"/>
              </a:rPr>
              <a:t>w</a:t>
            </a:r>
            <a:r>
              <a:rPr lang="en-US" sz="2800" dirty="0" smtClean="0">
                <a:latin typeface="Californian FB" panose="0207040306080B030204" pitchFamily="18" charset="0"/>
              </a:rPr>
              <a:t>here friendships thrive. </a:t>
            </a:r>
          </a:p>
          <a:p>
            <a:endParaRPr lang="en-US" sz="2800" dirty="0">
              <a:latin typeface="Californian FB" panose="0207040306080B030204" pitchFamily="18" charset="0"/>
            </a:endParaRPr>
          </a:p>
          <a:p>
            <a:endParaRPr lang="en-US" sz="2800" dirty="0" smtClean="0">
              <a:latin typeface="Californian FB" panose="0207040306080B030204" pitchFamily="18" charset="0"/>
            </a:endParaRPr>
          </a:p>
          <a:p>
            <a:pPr marL="0" indent="0">
              <a:buNone/>
            </a:pPr>
            <a:endParaRPr lang="en-US" sz="2800" dirty="0"/>
          </a:p>
        </p:txBody>
      </p:sp>
      <p:pic>
        <p:nvPicPr>
          <p:cNvPr id="3076" name="Picture 4" descr="Image result for inclu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2589" y="4593656"/>
            <a:ext cx="6851975" cy="1578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5546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315292"/>
          </a:xfrm>
        </p:spPr>
        <p:txBody>
          <a:bodyPr>
            <a:normAutofit/>
          </a:bodyPr>
          <a:lstStyle/>
          <a:p>
            <a:r>
              <a:rPr lang="en-US" sz="3200" dirty="0" smtClean="0">
                <a:solidFill>
                  <a:srgbClr val="C00000"/>
                </a:solidFill>
                <a:latin typeface="Californian FB" panose="0207040306080B030204" pitchFamily="18" charset="0"/>
              </a:rPr>
              <a:t>research by </a:t>
            </a:r>
            <a:r>
              <a:rPr lang="en-US" sz="2400" dirty="0" smtClean="0">
                <a:solidFill>
                  <a:srgbClr val="C00000"/>
                </a:solidFill>
                <a:latin typeface="Californian FB" panose="0207040306080B030204" pitchFamily="18" charset="0"/>
              </a:rPr>
              <a:t>Laura Wesserman (2014)</a:t>
            </a:r>
            <a:endParaRPr lang="en-US" sz="2400" dirty="0">
              <a:solidFill>
                <a:srgbClr val="C00000"/>
              </a:solidFill>
              <a:latin typeface="Californian FB" panose="0207040306080B030204" pitchFamily="18" charset="0"/>
            </a:endParaRPr>
          </a:p>
        </p:txBody>
      </p:sp>
      <p:sp>
        <p:nvSpPr>
          <p:cNvPr id="3" name="Content Placeholder 2"/>
          <p:cNvSpPr>
            <a:spLocks noGrp="1"/>
          </p:cNvSpPr>
          <p:nvPr>
            <p:ph idx="1"/>
          </p:nvPr>
        </p:nvSpPr>
        <p:spPr>
          <a:xfrm>
            <a:off x="1069848" y="1665171"/>
            <a:ext cx="10058400" cy="4812631"/>
          </a:xfrm>
        </p:spPr>
        <p:txBody>
          <a:bodyPr/>
          <a:lstStyle/>
          <a:p>
            <a:r>
              <a:rPr lang="en-US" sz="2800" dirty="0" smtClean="0">
                <a:latin typeface="Californian FB" panose="0207040306080B030204" pitchFamily="18" charset="0"/>
              </a:rPr>
              <a:t>Educators use a variety of strategies to make their classrooms more inclusive for all students including:</a:t>
            </a:r>
          </a:p>
          <a:p>
            <a:pPr lvl="1"/>
            <a:r>
              <a:rPr lang="en-US" sz="2600" dirty="0" smtClean="0">
                <a:latin typeface="Californian FB" panose="0207040306080B030204" pitchFamily="18" charset="0"/>
              </a:rPr>
              <a:t>The use of technology - assistive technology</a:t>
            </a:r>
          </a:p>
          <a:p>
            <a:pPr lvl="1"/>
            <a:r>
              <a:rPr lang="en-US" sz="2600" dirty="0" smtClean="0">
                <a:latin typeface="Californian FB" panose="0207040306080B030204" pitchFamily="18" charset="0"/>
              </a:rPr>
              <a:t>The use of grouping - pairing students with differences (strengths) </a:t>
            </a:r>
          </a:p>
          <a:p>
            <a:pPr lvl="1"/>
            <a:r>
              <a:rPr lang="en-US" sz="2600" dirty="0" smtClean="0">
                <a:latin typeface="Californian FB" panose="0207040306080B030204" pitchFamily="18" charset="0"/>
              </a:rPr>
              <a:t>Understanding and using multiple intelligences - (Gardner’s theory, 2006) eight intelligences of the human brain or different learning styles and intelligence</a:t>
            </a:r>
          </a:p>
          <a:p>
            <a:pPr lvl="1"/>
            <a:r>
              <a:rPr lang="en-US" sz="2600" dirty="0" smtClean="0">
                <a:latin typeface="Californian FB" panose="0207040306080B030204" pitchFamily="18" charset="0"/>
              </a:rPr>
              <a:t>Connecting curriculum to students’ interest - making connections between what is being taught and student interest</a:t>
            </a:r>
          </a:p>
          <a:p>
            <a:pPr lvl="1"/>
            <a:r>
              <a:rPr lang="en-US" sz="2600" dirty="0" smtClean="0">
                <a:latin typeface="Californian FB" panose="0207040306080B030204" pitchFamily="18" charset="0"/>
              </a:rPr>
              <a:t>Connecting with colleagues </a:t>
            </a:r>
            <a:r>
              <a:rPr lang="en-US" sz="2600" dirty="0">
                <a:latin typeface="Californian FB" panose="0207040306080B030204" pitchFamily="18" charset="0"/>
              </a:rPr>
              <a:t>-</a:t>
            </a:r>
            <a:r>
              <a:rPr lang="en-US" sz="2600" dirty="0" smtClean="0">
                <a:latin typeface="Californian FB" panose="0207040306080B030204" pitchFamily="18" charset="0"/>
              </a:rPr>
              <a:t> sharing ideas and learning with each other</a:t>
            </a:r>
          </a:p>
          <a:p>
            <a:endParaRPr lang="en-US" dirty="0"/>
          </a:p>
        </p:txBody>
      </p:sp>
    </p:spTree>
    <p:extLst>
      <p:ext uri="{BB962C8B-B14F-4D97-AF65-F5344CB8AC3E}">
        <p14:creationId xmlns:p14="http://schemas.microsoft.com/office/powerpoint/2010/main" val="115183864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1448</TotalTime>
  <Words>2692</Words>
  <Application>Microsoft Office PowerPoint</Application>
  <PresentationFormat>Widescreen</PresentationFormat>
  <Paragraphs>209</Paragraphs>
  <Slides>44</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Calibri</vt:lpstr>
      <vt:lpstr>Calibri Light</vt:lpstr>
      <vt:lpstr>Californian FB</vt:lpstr>
      <vt:lpstr>Rockwell</vt:lpstr>
      <vt:lpstr>Rockwell Condensed</vt:lpstr>
      <vt:lpstr>Times New Roman</vt:lpstr>
      <vt:lpstr>Wingdings</vt:lpstr>
      <vt:lpstr>Wood Type</vt:lpstr>
      <vt:lpstr>INCREASING POSITIVE VISIBILITY OF CHILDREN WITH Autism spectrum disorder (ASD) IN MAINSTREAM CLASSROOMS: Inclusivity through children’s literature</vt:lpstr>
      <vt:lpstr>PowerPoint Presentation</vt:lpstr>
      <vt:lpstr>The purpose of this session</vt:lpstr>
      <vt:lpstr>We’ll do this by …</vt:lpstr>
      <vt:lpstr>Overview</vt:lpstr>
      <vt:lpstr>overview</vt:lpstr>
      <vt:lpstr>overview</vt:lpstr>
      <vt:lpstr>overview</vt:lpstr>
      <vt:lpstr>research by Laura Wesserman (2014)</vt:lpstr>
      <vt:lpstr>But, when we really want inclusivity …    </vt:lpstr>
      <vt:lpstr>Inclusivity</vt:lpstr>
      <vt:lpstr>What does inclusion look like? How can it be defined?  </vt:lpstr>
      <vt:lpstr>Inclusion – a definition (McMaster, 2012)</vt:lpstr>
      <vt:lpstr>Inclusion (McMaster, 2012) </vt:lpstr>
      <vt:lpstr>The Social perception of asd</vt:lpstr>
      <vt:lpstr>Social perception of ASD-research</vt:lpstr>
      <vt:lpstr>social perception - research</vt:lpstr>
      <vt:lpstr>Social perspective - research </vt:lpstr>
      <vt:lpstr>Social perception of ASD</vt:lpstr>
      <vt:lpstr>social perception - research</vt:lpstr>
      <vt:lpstr>Collaboration-School team, parent(s), and the child</vt:lpstr>
      <vt:lpstr>Shifting social perception – why we are here today </vt:lpstr>
      <vt:lpstr>Shifting Social perspective </vt:lpstr>
      <vt:lpstr>Shifting Social perspective – Nasatir &amp; Horn (2003)</vt:lpstr>
      <vt:lpstr>Why we are here today</vt:lpstr>
      <vt:lpstr>Disability as part of diversity</vt:lpstr>
      <vt:lpstr>disability as a part of diversity</vt:lpstr>
      <vt:lpstr>Disability awareness</vt:lpstr>
      <vt:lpstr>Disability awareness</vt:lpstr>
      <vt:lpstr>Impact of using children’s literature to shift social perception   </vt:lpstr>
      <vt:lpstr>Children's literature &amp; ASD</vt:lpstr>
      <vt:lpstr>Children's literature &amp; ASD</vt:lpstr>
      <vt:lpstr>Portrayal of characters with ASD in children’s literature</vt:lpstr>
      <vt:lpstr>It’s okay to be different, Todd Parr</vt:lpstr>
      <vt:lpstr>Impact of using children’s literature to shift social perception</vt:lpstr>
      <vt:lpstr>Impact of using children’s literature to shift social perception</vt:lpstr>
      <vt:lpstr>Let’s look at My Best Friend Will by Jamie Lowell &amp; Tara Tuchel</vt:lpstr>
      <vt:lpstr>The Road we must travel</vt:lpstr>
      <vt:lpstr>The Road we must travel</vt:lpstr>
      <vt:lpstr>The Curious Incident of the Dog in the Nighttime (2003)</vt:lpstr>
      <vt:lpstr>The Curious Incident of the                                               Dog in the Nighttime,                                                                            Mark Haddon (2003)</vt:lpstr>
      <vt:lpstr>Questions or comments?</vt:lpstr>
      <vt:lpstr>References</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INCREASING POSITIVE VISIBILITY OF CHILDREN WITH ASD IN MAINSTREAM CLASSROOMS</dc:title>
  <dc:creator>Sandra O'Doherty</dc:creator>
  <cp:lastModifiedBy>Sandra O'Doherty</cp:lastModifiedBy>
  <cp:revision>160</cp:revision>
  <cp:lastPrinted>2017-10-19T11:52:04Z</cp:lastPrinted>
  <dcterms:created xsi:type="dcterms:W3CDTF">2017-07-18T00:32:11Z</dcterms:created>
  <dcterms:modified xsi:type="dcterms:W3CDTF">2017-10-22T19:40:54Z</dcterms:modified>
</cp:coreProperties>
</file>